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67"/>
  </p:notesMasterIdLst>
  <p:sldIdLst>
    <p:sldId id="256" r:id="rId2"/>
    <p:sldId id="257" r:id="rId3"/>
    <p:sldId id="258" r:id="rId4"/>
    <p:sldId id="260" r:id="rId5"/>
    <p:sldId id="318" r:id="rId6"/>
    <p:sldId id="467" r:id="rId7"/>
    <p:sldId id="444" r:id="rId8"/>
    <p:sldId id="473" r:id="rId9"/>
    <p:sldId id="449" r:id="rId10"/>
    <p:sldId id="524" r:id="rId11"/>
    <p:sldId id="535" r:id="rId12"/>
    <p:sldId id="493" r:id="rId13"/>
    <p:sldId id="536" r:id="rId14"/>
    <p:sldId id="525" r:id="rId15"/>
    <p:sldId id="526" r:id="rId16"/>
    <p:sldId id="537" r:id="rId17"/>
    <p:sldId id="495" r:id="rId18"/>
    <p:sldId id="527" r:id="rId19"/>
    <p:sldId id="538" r:id="rId20"/>
    <p:sldId id="529" r:id="rId21"/>
    <p:sldId id="530" r:id="rId22"/>
    <p:sldId id="531" r:id="rId23"/>
    <p:sldId id="532" r:id="rId24"/>
    <p:sldId id="496" r:id="rId25"/>
    <p:sldId id="533" r:id="rId26"/>
    <p:sldId id="534" r:id="rId27"/>
    <p:sldId id="539" r:id="rId28"/>
    <p:sldId id="497" r:id="rId29"/>
    <p:sldId id="501" r:id="rId30"/>
    <p:sldId id="540" r:id="rId31"/>
    <p:sldId id="541" r:id="rId32"/>
    <p:sldId id="542" r:id="rId33"/>
    <p:sldId id="543" r:id="rId34"/>
    <p:sldId id="544" r:id="rId35"/>
    <p:sldId id="545" r:id="rId36"/>
    <p:sldId id="500" r:id="rId37"/>
    <p:sldId id="546" r:id="rId38"/>
    <p:sldId id="547" r:id="rId39"/>
    <p:sldId id="548" r:id="rId40"/>
    <p:sldId id="549" r:id="rId41"/>
    <p:sldId id="550" r:id="rId42"/>
    <p:sldId id="551" r:id="rId43"/>
    <p:sldId id="361" r:id="rId44"/>
    <p:sldId id="454" r:id="rId45"/>
    <p:sldId id="552" r:id="rId46"/>
    <p:sldId id="553" r:id="rId47"/>
    <p:sldId id="479" r:id="rId48"/>
    <p:sldId id="456" r:id="rId49"/>
    <p:sldId id="554" r:id="rId50"/>
    <p:sldId id="555" r:id="rId51"/>
    <p:sldId id="556" r:id="rId52"/>
    <p:sldId id="557" r:id="rId53"/>
    <p:sldId id="558" r:id="rId54"/>
    <p:sldId id="559" r:id="rId55"/>
    <p:sldId id="515" r:id="rId56"/>
    <p:sldId id="560" r:id="rId57"/>
    <p:sldId id="561" r:id="rId58"/>
    <p:sldId id="562" r:id="rId59"/>
    <p:sldId id="563" r:id="rId60"/>
    <p:sldId id="564" r:id="rId61"/>
    <p:sldId id="565" r:id="rId62"/>
    <p:sldId id="311" r:id="rId63"/>
    <p:sldId id="442" r:id="rId64"/>
    <p:sldId id="566" r:id="rId65"/>
    <p:sldId id="567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8900CCD-8A10-4D49-BB79-792FE2AD7547}" type="datetimeFigureOut">
              <a:rPr lang="en-US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8EF7D4-693D-4308-8526-5D7856EBE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808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5541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390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761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6233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18037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862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862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8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9C7DC90-A538-4D3C-9401-92C2D8DD97AE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79199C9-98F9-422D-8DB5-945D31ACEA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5" descr="Cengage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970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renger\SADProject\SAD_New\new\SAD 9e_Home Page_Template_files\slide0001_image0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962400"/>
            <a:ext cx="2286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BE16E6E-BC5F-40BA-8EF2-F72E2EF6898B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FF7A705-15A9-4FB3-BB83-4414C5BD2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96201B-5135-4C7A-B164-D207B1FBBDD2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1824122-7DA4-439C-8E1C-2685A4CDC00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6499632-BA1C-411F-BC01-932C63E5E55C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B9CF567-92F2-4868-AE5F-6064AF3DA26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5295DC0-BDF4-4946-95FC-61C4F2C15E4D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D2CAABE-7C30-4EA4-B5F3-01358C5E740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5F46BC3-41DA-4098-8CA3-5AE4500AA7C8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5C1710-DF5A-49B1-AD3F-FCC479A1A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733D5C7-06BD-4A57-9316-AFFC05FB9A2D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6D10E8-0367-4E5D-9E4A-DD9E166292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5B6098F-756C-4371-8629-D7887CAE58D3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4182478-D854-4386-B19D-338899BFC4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BF1234E-A55B-461F-95E4-6E9D08D8F588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A6B547-B69A-4B3E-824B-F8B9F77F30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7B0C22D-B331-43E5-B1B9-EFA38C5EA6F6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5D84466-CB37-49EF-9CF4-ADD313A8598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EFE5778-8BFC-4536-9703-0D28E9F70237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20B8259-93AD-49B5-837E-5FA1F17556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41E24F9-DA40-43C1-89CE-AAA16B93C677}" type="datetime1">
              <a:rPr lang="en-US" smtClean="0"/>
              <a:pPr>
                <a:defRPr/>
              </a:pPr>
              <a:t>1/19/2013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A966EB8-3645-45BA-B837-242CADC3AE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Systems Analysis and Design  10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body" idx="1"/>
          </p:nvPr>
        </p:nvSpPr>
        <p:spPr>
          <a:xfrm>
            <a:off x="4038600" y="2895600"/>
            <a:ext cx="5135880" cy="1491000"/>
          </a:xfrm>
        </p:spPr>
        <p:txBody>
          <a:bodyPr/>
          <a:lstStyle/>
          <a:p>
            <a:pPr eaLnBrk="1" hangingPunct="1"/>
            <a:r>
              <a:rPr lang="en-US" dirty="0" smtClean="0"/>
              <a:t>Chapter 9 – Data </a:t>
            </a:r>
            <a:r>
              <a:rPr lang="en-US" dirty="0" smtClean="0">
                <a:solidFill>
                  <a:schemeClr val="tx1"/>
                </a:solidFill>
              </a:rPr>
              <a:t>Design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latin typeface="+mn-lt"/>
              </a:rPr>
              <a:t>DBMS Advantages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Better security - The </a:t>
            </a:r>
            <a:r>
              <a:rPr lang="en-US" sz="2300" dirty="0">
                <a:latin typeface="+mn-lt"/>
              </a:rPr>
              <a:t>DBA </a:t>
            </a:r>
            <a:r>
              <a:rPr lang="en-US" sz="2300" dirty="0" smtClean="0">
                <a:latin typeface="+mn-lt"/>
              </a:rPr>
              <a:t>ensures </a:t>
            </a:r>
            <a:r>
              <a:rPr lang="en-US" sz="2300" dirty="0">
                <a:latin typeface="+mn-lt"/>
              </a:rPr>
              <a:t>that only legitimate users </a:t>
            </a:r>
            <a:r>
              <a:rPr lang="en-US" sz="2300" dirty="0" smtClean="0">
                <a:latin typeface="+mn-lt"/>
              </a:rPr>
              <a:t>access </a:t>
            </a:r>
            <a:r>
              <a:rPr lang="en-US" sz="2300" dirty="0">
                <a:latin typeface="+mn-lt"/>
              </a:rPr>
              <a:t>the database and </a:t>
            </a:r>
            <a:r>
              <a:rPr lang="en-US" sz="2300" dirty="0" smtClean="0">
                <a:latin typeface="+mn-lt"/>
              </a:rPr>
              <a:t>different users have </a:t>
            </a:r>
            <a:r>
              <a:rPr lang="en-US" sz="2300" dirty="0">
                <a:latin typeface="+mn-lt"/>
              </a:rPr>
              <a:t>different levels of </a:t>
            </a:r>
            <a:r>
              <a:rPr lang="en-US" sz="2300" dirty="0" smtClean="0">
                <a:latin typeface="+mn-lt"/>
              </a:rPr>
              <a:t>access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Data independence - Systems </a:t>
            </a:r>
            <a:r>
              <a:rPr lang="en-US" sz="2300" dirty="0">
                <a:latin typeface="+mn-lt"/>
              </a:rPr>
              <a:t>that interact with </a:t>
            </a:r>
            <a:r>
              <a:rPr lang="en-US" sz="2300" dirty="0" smtClean="0">
                <a:latin typeface="+mn-lt"/>
              </a:rPr>
              <a:t>a DBMS </a:t>
            </a:r>
            <a:r>
              <a:rPr lang="en-US" sz="2300" dirty="0">
                <a:latin typeface="+mn-lt"/>
              </a:rPr>
              <a:t>are relatively independent of how the physical data is </a:t>
            </a:r>
            <a:r>
              <a:rPr lang="en-US" sz="2300" dirty="0" smtClean="0">
                <a:latin typeface="+mn-lt"/>
              </a:rPr>
              <a:t>maintained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That design </a:t>
            </a:r>
            <a:r>
              <a:rPr lang="en-US" sz="2300" dirty="0">
                <a:latin typeface="+mn-lt"/>
              </a:rPr>
              <a:t>provides the DBA flexibility to alter data structures without </a:t>
            </a:r>
            <a:r>
              <a:rPr lang="en-US" sz="2300" dirty="0" smtClean="0">
                <a:latin typeface="+mn-lt"/>
              </a:rPr>
              <a:t>modifying information </a:t>
            </a:r>
            <a:r>
              <a:rPr lang="en-US" sz="2300" dirty="0">
                <a:latin typeface="+mn-lt"/>
              </a:rPr>
              <a:t>systems that use the </a:t>
            </a:r>
            <a:r>
              <a:rPr lang="en-US" sz="2300" dirty="0" smtClean="0">
                <a:latin typeface="+mn-lt"/>
              </a:rPr>
              <a:t>data </a:t>
            </a: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DBMS Components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14732" y="1315283"/>
            <a:ext cx="59292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Interfaces for Users, Database Administrators, and Related Systems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USERS </a:t>
            </a:r>
            <a:endParaRPr lang="en-US" dirty="0" smtClean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Typically </a:t>
            </a:r>
            <a:r>
              <a:rPr lang="en-US" sz="1600" dirty="0">
                <a:latin typeface="+mn-lt"/>
              </a:rPr>
              <a:t>work with </a:t>
            </a:r>
            <a:r>
              <a:rPr lang="en-US" sz="1600" dirty="0" smtClean="0">
                <a:latin typeface="+mn-lt"/>
              </a:rPr>
              <a:t>predefined queries </a:t>
            </a:r>
            <a:r>
              <a:rPr lang="en-US" sz="1600" dirty="0">
                <a:latin typeface="+mn-lt"/>
              </a:rPr>
              <a:t>and switchboard commands, but also </a:t>
            </a:r>
            <a:r>
              <a:rPr lang="en-US" sz="1600" dirty="0" smtClean="0">
                <a:latin typeface="+mn-lt"/>
              </a:rPr>
              <a:t>use query </a:t>
            </a:r>
            <a:r>
              <a:rPr lang="en-US" sz="1600" dirty="0">
                <a:latin typeface="+mn-lt"/>
              </a:rPr>
              <a:t>languages to access stored data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DATABASE ADMINISTRATORS </a:t>
            </a:r>
            <a:endParaRPr lang="en-US" dirty="0" smtClean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Concerned with data security and integrity, preventing unauthorized access,  providing backup and recovery, audit trails, maintaining the database, and supporting user </a:t>
            </a:r>
            <a:r>
              <a:rPr lang="en-US" sz="1600" dirty="0" smtClean="0">
                <a:latin typeface="+mn-lt"/>
              </a:rPr>
              <a:t>needs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RELATED </a:t>
            </a:r>
            <a:r>
              <a:rPr lang="en-US" dirty="0">
                <a:latin typeface="+mn-lt"/>
              </a:rPr>
              <a:t>INFORMATION SYSTEMS </a:t>
            </a:r>
            <a:endParaRPr lang="en-US" dirty="0" smtClean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 </a:t>
            </a:r>
            <a:r>
              <a:rPr lang="en-US" sz="1600" dirty="0">
                <a:latin typeface="+mn-lt"/>
              </a:rPr>
              <a:t>DBMS can support several related </a:t>
            </a:r>
            <a:r>
              <a:rPr lang="en-US" sz="1600" dirty="0" smtClean="0">
                <a:latin typeface="+mn-lt"/>
              </a:rPr>
              <a:t>information systems </a:t>
            </a:r>
            <a:r>
              <a:rPr lang="en-US" sz="1600" dirty="0">
                <a:latin typeface="+mn-lt"/>
              </a:rPr>
              <a:t>that provide input to, and require specific data from, the DBMS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239" y="1295876"/>
            <a:ext cx="3095494" cy="266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9239" y="4038600"/>
            <a:ext cx="312320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9-7 </a:t>
            </a:r>
            <a:r>
              <a:rPr lang="en-US" sz="1400" dirty="0"/>
              <a:t>In addition to interfaces for users, </a:t>
            </a:r>
            <a:r>
              <a:rPr lang="en-US" sz="1400" dirty="0" smtClean="0"/>
              <a:t>database administrators</a:t>
            </a:r>
            <a:r>
              <a:rPr lang="en-US" sz="1400" dirty="0"/>
              <a:t>, and related information systems, a DBMS also </a:t>
            </a:r>
            <a:r>
              <a:rPr lang="en-US" sz="1400" dirty="0" smtClean="0"/>
              <a:t>has a </a:t>
            </a:r>
            <a:r>
              <a:rPr lang="en-US" sz="1400" dirty="0"/>
              <a:t>data manipulation language, a schema and subschemas, and </a:t>
            </a:r>
            <a:r>
              <a:rPr lang="en-US" sz="1400" dirty="0" smtClean="0"/>
              <a:t>a physical </a:t>
            </a:r>
            <a:r>
              <a:rPr lang="en-US" sz="1400" dirty="0"/>
              <a:t>data repository</a:t>
            </a:r>
          </a:p>
        </p:txBody>
      </p:sp>
    </p:spTree>
    <p:extLst>
      <p:ext uri="{BB962C8B-B14F-4D97-AF65-F5344CB8AC3E}">
        <p14:creationId xmlns:p14="http://schemas.microsoft.com/office/powerpoint/2010/main" xmlns="" val="26239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DBMS </a:t>
            </a:r>
            <a:r>
              <a:rPr lang="en-US" dirty="0" smtClean="0"/>
              <a:t>Components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800" dirty="0" smtClean="0">
                <a:latin typeface="+mn-lt"/>
              </a:rPr>
              <a:t>Data Manipulation Language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A data manipulation language (DML) controls database operations, including storing</a:t>
            </a:r>
            <a:r>
              <a:rPr lang="en-US" sz="2300" dirty="0" smtClean="0">
                <a:latin typeface="+mn-lt"/>
              </a:rPr>
              <a:t>, retrieving</a:t>
            </a:r>
            <a:r>
              <a:rPr lang="en-US" sz="2300" dirty="0">
                <a:latin typeface="+mn-lt"/>
              </a:rPr>
              <a:t>, updating, and deleting data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Schema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The complete definition of a database, including descriptions of all fields, tables, </a:t>
            </a:r>
            <a:r>
              <a:rPr lang="en-US" sz="2300" dirty="0" smtClean="0">
                <a:latin typeface="+mn-lt"/>
              </a:rPr>
              <a:t>and relationships</a:t>
            </a:r>
            <a:r>
              <a:rPr lang="en-US" sz="2300" dirty="0">
                <a:latin typeface="+mn-lt"/>
              </a:rPr>
              <a:t>, is called a </a:t>
            </a:r>
            <a:r>
              <a:rPr lang="en-US" sz="2300" dirty="0" smtClean="0">
                <a:latin typeface="+mn-lt"/>
              </a:rPr>
              <a:t>schema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Physical Data Repository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The complete definition of a database, including descriptions of all fields, tables, and relationships, is called a schema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09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Web-Based Data Design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66775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data manipulation language (DML) controls database operations, including storing</a:t>
            </a:r>
            <a:r>
              <a:rPr lang="en-US" sz="2000" dirty="0" smtClean="0">
                <a:latin typeface="+mn-lt"/>
              </a:rPr>
              <a:t>, retrieving</a:t>
            </a:r>
            <a:r>
              <a:rPr lang="en-US" sz="2000" dirty="0">
                <a:latin typeface="+mn-lt"/>
              </a:rPr>
              <a:t>, updating, and deleting data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Connecting to the Web</a:t>
            </a:r>
            <a:endParaRPr lang="en-US" sz="24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The objective is </a:t>
            </a:r>
            <a:r>
              <a:rPr lang="en-US" sz="2000" dirty="0" smtClean="0">
                <a:latin typeface="+mn-lt"/>
              </a:rPr>
              <a:t>to connect </a:t>
            </a:r>
            <a:r>
              <a:rPr lang="en-US" sz="2000" dirty="0">
                <a:latin typeface="+mn-lt"/>
              </a:rPr>
              <a:t>the database to the Web and enable data to be viewed and </a:t>
            </a:r>
            <a:r>
              <a:rPr lang="en-US" sz="2000" dirty="0" smtClean="0">
                <a:latin typeface="+mn-lt"/>
              </a:rPr>
              <a:t>updated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Middleware - software that integrates </a:t>
            </a:r>
            <a:r>
              <a:rPr lang="en-US" sz="2000" dirty="0">
                <a:latin typeface="+mn-lt"/>
              </a:rPr>
              <a:t>different applications and allows them to exchange </a:t>
            </a:r>
            <a:r>
              <a:rPr lang="en-US" sz="2000" dirty="0" smtClean="0">
                <a:latin typeface="+mn-lt"/>
              </a:rPr>
              <a:t>data and </a:t>
            </a:r>
            <a:r>
              <a:rPr lang="en-US" sz="2000" dirty="0">
                <a:latin typeface="+mn-lt"/>
              </a:rPr>
              <a:t>interpret client requests in HTML </a:t>
            </a:r>
            <a:r>
              <a:rPr lang="en-US" sz="2000" dirty="0" smtClean="0">
                <a:latin typeface="+mn-lt"/>
              </a:rPr>
              <a:t>form; then translate </a:t>
            </a:r>
            <a:r>
              <a:rPr lang="en-US" sz="2000" dirty="0">
                <a:latin typeface="+mn-lt"/>
              </a:rPr>
              <a:t>the requests into </a:t>
            </a:r>
            <a:r>
              <a:rPr lang="en-US" sz="2000" dirty="0" smtClean="0">
                <a:latin typeface="+mn-lt"/>
              </a:rPr>
              <a:t>commands that </a:t>
            </a:r>
            <a:r>
              <a:rPr lang="en-US" sz="2000" dirty="0">
                <a:latin typeface="+mn-lt"/>
              </a:rPr>
              <a:t>the database can </a:t>
            </a:r>
            <a:r>
              <a:rPr lang="en-US" sz="2000" dirty="0" smtClean="0">
                <a:latin typeface="+mn-lt"/>
              </a:rPr>
              <a:t>execute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Data Security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Web-based data must be secure, yet easily accessible to authorized users</a:t>
            </a:r>
            <a:endParaRPr lang="en-US" sz="20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49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Web-Based Data </a:t>
            </a:r>
            <a:r>
              <a:rPr lang="en-US" dirty="0" smtClean="0"/>
              <a:t>Design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981200" y="5257800"/>
            <a:ext cx="5943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9-9 </a:t>
            </a:r>
            <a:r>
              <a:rPr lang="en-US" sz="1400" dirty="0" smtClean="0"/>
              <a:t>A Web-based </a:t>
            </a:r>
            <a:r>
              <a:rPr lang="en-US" sz="1400" dirty="0"/>
              <a:t>design characteristics include global access, ease of use, multiple platforms, </a:t>
            </a:r>
            <a:r>
              <a:rPr lang="en-US" sz="1400" dirty="0" smtClean="0"/>
              <a:t>cost effectiveness</a:t>
            </a:r>
            <a:r>
              <a:rPr lang="en-US" sz="1400" dirty="0"/>
              <a:t>, security issues, and adaptability issues. In a Web-based design, the Internet serves as the </a:t>
            </a:r>
            <a:r>
              <a:rPr lang="en-US" sz="1400" dirty="0" smtClean="0"/>
              <a:t>front end</a:t>
            </a:r>
            <a:r>
              <a:rPr lang="en-US" sz="1400" dirty="0"/>
              <a:t>, or interface, for the database management system. Access to the database requires only a Web </a:t>
            </a:r>
            <a:r>
              <a:rPr lang="en-US" sz="1400" dirty="0" smtClean="0"/>
              <a:t>browser and </a:t>
            </a:r>
            <a:r>
              <a:rPr lang="en-US" sz="1400" dirty="0"/>
              <a:t>an Internet connection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228" y="1143001"/>
            <a:ext cx="5564378" cy="4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994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Web-Based Data Design </a:t>
            </a:r>
            <a:r>
              <a:rPr lang="en-US" sz="1300" dirty="0" smtClean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5257800"/>
            <a:ext cx="5943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9-10 </a:t>
            </a:r>
            <a:r>
              <a:rPr lang="en-US" sz="1400" dirty="0"/>
              <a:t>When a client workstation requests a Web page (1), the Web server uses </a:t>
            </a:r>
            <a:r>
              <a:rPr lang="en-US" sz="1400" dirty="0" smtClean="0"/>
              <a:t>middleware to </a:t>
            </a:r>
            <a:r>
              <a:rPr lang="en-US" sz="1400" dirty="0"/>
              <a:t>generate a data query to the database server (2). The database server responds (3), and middleware</a:t>
            </a:r>
          </a:p>
          <a:p>
            <a:r>
              <a:rPr lang="en-US" sz="1400" dirty="0"/>
              <a:t>translates the retrieved data into an HTML page that can be sent by the Web server and displayed by </a:t>
            </a:r>
            <a:r>
              <a:rPr lang="en-US" sz="1400" dirty="0" smtClean="0"/>
              <a:t>the user’s </a:t>
            </a:r>
            <a:r>
              <a:rPr lang="en-US" sz="1400" dirty="0"/>
              <a:t>browser (</a:t>
            </a:r>
            <a:r>
              <a:rPr lang="en-US" sz="1400" dirty="0" smtClean="0"/>
              <a:t>4)</a:t>
            </a:r>
            <a:endParaRPr 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6086" y="1219200"/>
            <a:ext cx="5896714" cy="39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850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Terms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86677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Definitions: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ENTITY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An entity is a person, place, thing, or event for which data is collected </a:t>
            </a:r>
            <a:r>
              <a:rPr lang="en-US" sz="2000" dirty="0" smtClean="0">
                <a:latin typeface="+mn-lt"/>
              </a:rPr>
              <a:t>and maintained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TABLE OR FILE</a:t>
            </a: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table, or file, contains a </a:t>
            </a:r>
            <a:r>
              <a:rPr lang="en-US" sz="2000" dirty="0" smtClean="0">
                <a:latin typeface="+mn-lt"/>
              </a:rPr>
              <a:t>set of </a:t>
            </a:r>
            <a:r>
              <a:rPr lang="en-US" sz="2000" dirty="0">
                <a:latin typeface="+mn-lt"/>
              </a:rPr>
              <a:t>related records that store data about a specific </a:t>
            </a:r>
            <a:r>
              <a:rPr lang="en-US" sz="2000" dirty="0" smtClean="0">
                <a:latin typeface="+mn-lt"/>
              </a:rPr>
              <a:t>entity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/>
              <a:t>FIELD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field, also </a:t>
            </a:r>
            <a:r>
              <a:rPr lang="en-US" sz="2000" dirty="0">
                <a:latin typeface="+mn-lt"/>
              </a:rPr>
              <a:t>called an attribute, is a single characteristic or fact about </a:t>
            </a:r>
            <a:r>
              <a:rPr lang="en-US" sz="2000" dirty="0" smtClean="0">
                <a:latin typeface="+mn-lt"/>
              </a:rPr>
              <a:t>an entity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RECORD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record, </a:t>
            </a:r>
            <a:r>
              <a:rPr lang="en-US" sz="2000" dirty="0">
                <a:latin typeface="+mn-lt"/>
              </a:rPr>
              <a:t>also called a tuple (rhymes with couple), is a set of related </a:t>
            </a:r>
            <a:r>
              <a:rPr lang="en-US" sz="2000" dirty="0" smtClean="0">
                <a:latin typeface="+mn-lt"/>
              </a:rPr>
              <a:t>fields that </a:t>
            </a:r>
            <a:r>
              <a:rPr lang="en-US" sz="2000" dirty="0">
                <a:latin typeface="+mn-lt"/>
              </a:rPr>
              <a:t>describes one instance, or occurrence, of an entity, such as one customer, </a:t>
            </a:r>
            <a:r>
              <a:rPr lang="en-US" sz="2000" dirty="0" smtClean="0">
                <a:latin typeface="+mn-lt"/>
              </a:rPr>
              <a:t>one order</a:t>
            </a:r>
            <a:r>
              <a:rPr lang="en-US" sz="2000" dirty="0">
                <a:latin typeface="+mn-lt"/>
              </a:rPr>
              <a:t>, or one </a:t>
            </a:r>
            <a:r>
              <a:rPr lang="en-US" sz="2000" dirty="0" smtClean="0">
                <a:latin typeface="+mn-lt"/>
              </a:rPr>
              <a:t>product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63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86677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Key Fields: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PRIMARY KEY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field </a:t>
            </a:r>
            <a:r>
              <a:rPr lang="en-US" sz="2000" dirty="0">
                <a:latin typeface="+mn-lt"/>
              </a:rPr>
              <a:t>or combination of fields that uniquely and minimally identifies a particular member of an entity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CANDIDATE KEY</a:t>
            </a: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Any field that could serve as a primary key is called a </a:t>
            </a:r>
            <a:r>
              <a:rPr lang="en-US" sz="2000" dirty="0" smtClean="0">
                <a:latin typeface="+mn-lt"/>
              </a:rPr>
              <a:t>candidate key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FOREIGN KEY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</a:t>
            </a:r>
            <a:r>
              <a:rPr lang="en-US" sz="2000" dirty="0">
                <a:latin typeface="+mn-lt"/>
              </a:rPr>
              <a:t>common field </a:t>
            </a:r>
            <a:r>
              <a:rPr lang="en-US" sz="2000" dirty="0" smtClean="0">
                <a:latin typeface="+mn-lt"/>
              </a:rPr>
              <a:t>that exists </a:t>
            </a:r>
            <a:r>
              <a:rPr lang="en-US" sz="2000" dirty="0">
                <a:latin typeface="+mn-lt"/>
              </a:rPr>
              <a:t>in more than one table </a:t>
            </a:r>
            <a:r>
              <a:rPr lang="en-US" sz="2000" dirty="0" smtClean="0">
                <a:latin typeface="+mn-lt"/>
              </a:rPr>
              <a:t>and can </a:t>
            </a:r>
            <a:r>
              <a:rPr lang="en-US" sz="2000" dirty="0">
                <a:latin typeface="+mn-lt"/>
              </a:rPr>
              <a:t>be used to form a relationship, or link, between the </a:t>
            </a:r>
            <a:r>
              <a:rPr lang="en-US" sz="2000" dirty="0" smtClean="0">
                <a:latin typeface="+mn-lt"/>
              </a:rPr>
              <a:t>tables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SECONDARY KEY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field or combination of fields that can </a:t>
            </a:r>
            <a:r>
              <a:rPr lang="en-US" sz="2000" dirty="0" smtClean="0">
                <a:latin typeface="+mn-lt"/>
              </a:rPr>
              <a:t>be used </a:t>
            </a:r>
            <a:r>
              <a:rPr lang="en-US" sz="2000" dirty="0">
                <a:latin typeface="+mn-lt"/>
              </a:rPr>
              <a:t>to access or retrieve records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81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36385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Referential Integrity: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set of rules that avoids data inconsistency and </a:t>
            </a:r>
            <a:r>
              <a:rPr lang="en-US" sz="2000" dirty="0" smtClean="0">
                <a:latin typeface="+mn-lt"/>
              </a:rPr>
              <a:t>quality problems</a:t>
            </a:r>
            <a:r>
              <a:rPr lang="en-US" sz="2000" dirty="0">
                <a:latin typeface="+mn-lt"/>
              </a:rPr>
              <a:t>. In a relational database, referential integrity means that a foreign key </a:t>
            </a:r>
            <a:r>
              <a:rPr lang="en-US" sz="2000" dirty="0" smtClean="0">
                <a:latin typeface="+mn-lt"/>
              </a:rPr>
              <a:t>value cannot </a:t>
            </a:r>
            <a:r>
              <a:rPr lang="en-US" sz="2000" dirty="0">
                <a:latin typeface="+mn-lt"/>
              </a:rPr>
              <a:t>be entered in one table unless it matches an existing primary key in </a:t>
            </a:r>
            <a:r>
              <a:rPr lang="en-US" sz="2000" dirty="0" smtClean="0">
                <a:latin typeface="+mn-lt"/>
              </a:rPr>
              <a:t>another table</a:t>
            </a:r>
            <a:endParaRPr lang="en-US" sz="2000" dirty="0"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0945" y="1673839"/>
            <a:ext cx="5102732" cy="39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66671" y="5738336"/>
            <a:ext cx="49370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9-13 </a:t>
            </a:r>
            <a:r>
              <a:rPr lang="en-US" sz="1400" dirty="0"/>
              <a:t>Microsoft Access allows a user to specify that referential integrity rules will be enforced in </a:t>
            </a:r>
            <a:r>
              <a:rPr lang="en-US" sz="1400" dirty="0" smtClean="0"/>
              <a:t>a relational </a:t>
            </a:r>
            <a:r>
              <a:rPr lang="en-US" sz="1400" dirty="0"/>
              <a:t>database </a:t>
            </a:r>
            <a:r>
              <a:rPr lang="en-US" sz="1400" dirty="0" smtClean="0"/>
              <a:t>design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3874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53149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Drawing an ERD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The first step is to list the entities that you identified during the </a:t>
            </a:r>
            <a:r>
              <a:rPr lang="en-US" sz="2000" dirty="0" smtClean="0">
                <a:latin typeface="+mn-lt"/>
              </a:rPr>
              <a:t>systems analysis </a:t>
            </a:r>
            <a:r>
              <a:rPr lang="en-US" sz="2000" dirty="0">
                <a:latin typeface="+mn-lt"/>
              </a:rPr>
              <a:t>phase and to consider the nature of the </a:t>
            </a:r>
            <a:r>
              <a:rPr lang="en-US" sz="2000" dirty="0" smtClean="0">
                <a:latin typeface="+mn-lt"/>
              </a:rPr>
              <a:t>relationships that </a:t>
            </a:r>
            <a:r>
              <a:rPr lang="en-US" sz="2000" dirty="0">
                <a:latin typeface="+mn-lt"/>
              </a:rPr>
              <a:t>link </a:t>
            </a:r>
            <a:r>
              <a:rPr lang="en-US" sz="2000" dirty="0" smtClean="0">
                <a:latin typeface="+mn-lt"/>
              </a:rPr>
              <a:t>them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Types of </a:t>
            </a:r>
            <a:r>
              <a:rPr lang="en-US" sz="2400" dirty="0" smtClean="0">
                <a:latin typeface="+mn-lt"/>
              </a:rPr>
              <a:t>Relationships</a:t>
            </a:r>
            <a:endParaRPr lang="en-US" sz="24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Three types of relationships can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exist between </a:t>
            </a:r>
            <a:r>
              <a:rPr lang="en-US" sz="2000" dirty="0">
                <a:latin typeface="+mn-lt"/>
              </a:rPr>
              <a:t>entities: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One-to-one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One-to-many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Many-to-many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8279"/>
            <a:ext cx="3032125" cy="39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6671" y="5738336"/>
            <a:ext cx="4937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9-14 </a:t>
            </a:r>
            <a:r>
              <a:rPr lang="en-US" sz="1400" dirty="0"/>
              <a:t>In an </a:t>
            </a:r>
            <a:r>
              <a:rPr lang="en-US" sz="1400" dirty="0" smtClean="0"/>
              <a:t>entity-relationship diagram</a:t>
            </a:r>
            <a:r>
              <a:rPr lang="en-US" sz="1400" dirty="0"/>
              <a:t>, entities are labeled with </a:t>
            </a:r>
            <a:r>
              <a:rPr lang="en-US" sz="1400" dirty="0" smtClean="0"/>
              <a:t>singular nouns </a:t>
            </a:r>
            <a:r>
              <a:rPr lang="en-US" sz="1400" dirty="0"/>
              <a:t>and relationships are labeled </a:t>
            </a:r>
            <a:r>
              <a:rPr lang="en-US" sz="1400" dirty="0" smtClean="0"/>
              <a:t>with verbs</a:t>
            </a:r>
            <a:r>
              <a:rPr lang="en-US" sz="1400" dirty="0"/>
              <a:t>. The relationship is interpreted as </a:t>
            </a:r>
            <a:r>
              <a:rPr lang="en-US" sz="1400" dirty="0" smtClean="0"/>
              <a:t>a simple </a:t>
            </a:r>
            <a:r>
              <a:rPr lang="en-US" sz="1400" dirty="0"/>
              <a:t>English sentence.</a:t>
            </a:r>
          </a:p>
        </p:txBody>
      </p:sp>
    </p:spTree>
    <p:extLst>
      <p:ext uri="{BB962C8B-B14F-4D97-AF65-F5344CB8AC3E}">
        <p14:creationId xmlns:p14="http://schemas.microsoft.com/office/powerpoint/2010/main" xmlns="" val="7642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Explain </a:t>
            </a:r>
            <a:r>
              <a:rPr lang="en-US" sz="2800" dirty="0"/>
              <a:t>file-oriented systems and how </a:t>
            </a:r>
            <a:r>
              <a:rPr lang="en-US" sz="2800" dirty="0" smtClean="0"/>
              <a:t>they differ </a:t>
            </a:r>
            <a:r>
              <a:rPr lang="en-US" sz="2800" dirty="0"/>
              <a:t>from database management systems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design terminology, </a:t>
            </a:r>
            <a:r>
              <a:rPr lang="en-US" sz="2800" dirty="0" smtClean="0"/>
              <a:t>including entities</a:t>
            </a:r>
            <a:r>
              <a:rPr lang="en-US" sz="2800" dirty="0"/>
              <a:t>, fields, common fields, records, files</a:t>
            </a:r>
            <a:r>
              <a:rPr lang="en-US" sz="2800" dirty="0" smtClean="0"/>
              <a:t>, tables</a:t>
            </a:r>
            <a:r>
              <a:rPr lang="en-US" sz="2800" dirty="0"/>
              <a:t>, and key fields</a:t>
            </a:r>
          </a:p>
          <a:p>
            <a:r>
              <a:rPr lang="en-US" sz="2800" dirty="0" smtClean="0"/>
              <a:t>Describe </a:t>
            </a:r>
            <a:r>
              <a:rPr lang="en-US" sz="2800" dirty="0"/>
              <a:t>data relationships, draw an </a:t>
            </a:r>
            <a:r>
              <a:rPr lang="en-US" sz="2800" dirty="0" smtClean="0"/>
              <a:t>entity relationship diagram</a:t>
            </a:r>
            <a:r>
              <a:rPr lang="en-US" sz="2800" dirty="0"/>
              <a:t>, define cardinality, </a:t>
            </a:r>
            <a:r>
              <a:rPr lang="en-US" sz="2800" dirty="0" smtClean="0"/>
              <a:t>and use </a:t>
            </a:r>
            <a:r>
              <a:rPr lang="en-US" sz="2800" dirty="0"/>
              <a:t>cardinality notation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85E2-4C0B-443F-A25D-E625A79689EE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001798" y="1563448"/>
            <a:ext cx="39018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one-to-one relationship, </a:t>
            </a:r>
            <a:r>
              <a:rPr lang="en-US" sz="2000" dirty="0" smtClean="0">
                <a:latin typeface="+mn-lt"/>
              </a:rPr>
              <a:t>abbreviated 1:1</a:t>
            </a:r>
            <a:r>
              <a:rPr lang="en-US" sz="2000" dirty="0">
                <a:latin typeface="+mn-lt"/>
              </a:rPr>
              <a:t>, exists when exactly one of </a:t>
            </a:r>
            <a:r>
              <a:rPr lang="en-US" sz="2000" dirty="0" smtClean="0">
                <a:latin typeface="+mn-lt"/>
              </a:rPr>
              <a:t>the second </a:t>
            </a:r>
            <a:r>
              <a:rPr lang="en-US" sz="2000" dirty="0">
                <a:latin typeface="+mn-lt"/>
              </a:rPr>
              <a:t>entity occurs for each instance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</a:t>
            </a:r>
            <a:r>
              <a:rPr lang="en-US" sz="2000" dirty="0" smtClean="0">
                <a:latin typeface="+mn-lt"/>
              </a:rPr>
              <a:t>entity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Figure </a:t>
            </a:r>
            <a:r>
              <a:rPr lang="en-US" sz="2000" dirty="0">
                <a:latin typeface="+mn-lt"/>
              </a:rPr>
              <a:t>9-15 shows </a:t>
            </a:r>
            <a:r>
              <a:rPr lang="en-US" sz="2000" dirty="0" smtClean="0">
                <a:latin typeface="+mn-lt"/>
              </a:rPr>
              <a:t>examples of </a:t>
            </a:r>
            <a:r>
              <a:rPr lang="en-US" sz="2000" dirty="0">
                <a:latin typeface="+mn-lt"/>
              </a:rPr>
              <a:t>several 1:1 </a:t>
            </a:r>
            <a:r>
              <a:rPr lang="en-US" sz="2000" dirty="0" smtClean="0">
                <a:latin typeface="+mn-lt"/>
              </a:rPr>
              <a:t>relationships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number 1 </a:t>
            </a:r>
            <a:r>
              <a:rPr lang="en-US" sz="2000" dirty="0">
                <a:latin typeface="+mn-lt"/>
              </a:rPr>
              <a:t>is placed alongside each of the </a:t>
            </a:r>
            <a:r>
              <a:rPr lang="en-US" sz="2000" dirty="0" smtClean="0">
                <a:latin typeface="+mn-lt"/>
              </a:rPr>
              <a:t>two connecting </a:t>
            </a:r>
            <a:r>
              <a:rPr lang="en-US" sz="2000" dirty="0">
                <a:latin typeface="+mn-lt"/>
              </a:rPr>
              <a:t>lines to indicate the </a:t>
            </a:r>
            <a:r>
              <a:rPr lang="en-US" sz="2000" dirty="0" smtClean="0">
                <a:latin typeface="+mn-lt"/>
              </a:rPr>
              <a:t>1:1 relationship</a:t>
            </a:r>
            <a:endParaRPr lang="en-US" sz="2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20" y="4995157"/>
            <a:ext cx="371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9-15 </a:t>
            </a:r>
            <a:r>
              <a:rPr lang="en-US" sz="1400" dirty="0"/>
              <a:t>Examples of one-to-one (1:1) relationships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266" y="1528278"/>
            <a:ext cx="4704959" cy="327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108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001798" y="1563448"/>
            <a:ext cx="39018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one-to-many relationship, </a:t>
            </a:r>
            <a:r>
              <a:rPr lang="en-US" sz="2000" dirty="0" smtClean="0">
                <a:latin typeface="+mn-lt"/>
              </a:rPr>
              <a:t>abbreviated 1:M</a:t>
            </a:r>
            <a:r>
              <a:rPr lang="en-US" sz="2000" dirty="0">
                <a:latin typeface="+mn-lt"/>
              </a:rPr>
              <a:t>, exists when one occurrence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entity can relate to </a:t>
            </a:r>
            <a:r>
              <a:rPr lang="en-US" sz="2000" dirty="0" smtClean="0">
                <a:latin typeface="+mn-lt"/>
              </a:rPr>
              <a:t>many instances </a:t>
            </a:r>
            <a:r>
              <a:rPr lang="en-US" sz="2000" dirty="0">
                <a:latin typeface="+mn-lt"/>
              </a:rPr>
              <a:t>of the second entity, but </a:t>
            </a:r>
            <a:r>
              <a:rPr lang="en-US" sz="2000" dirty="0" smtClean="0">
                <a:latin typeface="+mn-lt"/>
              </a:rPr>
              <a:t>each instance </a:t>
            </a:r>
            <a:r>
              <a:rPr lang="en-US" sz="2000" dirty="0">
                <a:latin typeface="+mn-lt"/>
              </a:rPr>
              <a:t>of the second entity can </a:t>
            </a:r>
            <a:r>
              <a:rPr lang="en-US" sz="2000" dirty="0" smtClean="0">
                <a:latin typeface="+mn-lt"/>
              </a:rPr>
              <a:t>associate with </a:t>
            </a:r>
            <a:r>
              <a:rPr lang="en-US" sz="2000" dirty="0">
                <a:latin typeface="+mn-lt"/>
              </a:rPr>
              <a:t>only one instance of the </a:t>
            </a:r>
            <a:r>
              <a:rPr lang="en-US" sz="2000" dirty="0" smtClean="0">
                <a:latin typeface="+mn-lt"/>
              </a:rPr>
              <a:t>first entity</a:t>
            </a:r>
            <a:endParaRPr lang="en-US" sz="2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20" y="4995157"/>
            <a:ext cx="371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9-16 </a:t>
            </a:r>
            <a:r>
              <a:rPr lang="en-US" sz="1400" dirty="0"/>
              <a:t>Examples of one-to-many (1:M) relationships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096" y="1563448"/>
            <a:ext cx="4746702" cy="331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570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807532" y="1563448"/>
            <a:ext cx="309614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many-to-many </a:t>
            </a:r>
            <a:r>
              <a:rPr lang="en-US" sz="2000" dirty="0">
                <a:latin typeface="+mn-lt"/>
              </a:rPr>
              <a:t>relationship, abbreviated M:N, exists when one instance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entity can relate to many instances of the second entity, and one </a:t>
            </a:r>
            <a:r>
              <a:rPr lang="en-US" sz="2000" dirty="0" smtClean="0">
                <a:latin typeface="+mn-lt"/>
              </a:rPr>
              <a:t>instance of </a:t>
            </a:r>
            <a:r>
              <a:rPr lang="en-US" sz="2000" dirty="0">
                <a:latin typeface="+mn-lt"/>
              </a:rPr>
              <a:t>the second entity can relate to many instances of the first entity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5675293"/>
            <a:ext cx="5242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9-17 </a:t>
            </a:r>
            <a:r>
              <a:rPr lang="en-US" sz="1400" dirty="0"/>
              <a:t>Examples of many-to-many (M:N) relationships. Notice that the event or transaction </a:t>
            </a:r>
            <a:r>
              <a:rPr lang="en-US" sz="1400" dirty="0" smtClean="0"/>
              <a:t>that links </a:t>
            </a:r>
            <a:r>
              <a:rPr lang="en-US" sz="1400" dirty="0"/>
              <a:t>the two entities is an associative entity with its own set of attributes and </a:t>
            </a:r>
            <a:r>
              <a:rPr lang="en-US" sz="1400" dirty="0" smtClean="0"/>
              <a:t>characteristics</a:t>
            </a:r>
            <a:endParaRPr 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62075"/>
            <a:ext cx="5575156" cy="429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654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6398" y="1066800"/>
            <a:ext cx="658040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505200" y="1752600"/>
            <a:ext cx="5299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9-18 </a:t>
            </a:r>
            <a:r>
              <a:rPr lang="en-US" sz="1400" dirty="0"/>
              <a:t>An entity-relationship diagram for SALES REP, CUSTOMER, ORDER, PRODUCT, </a:t>
            </a:r>
            <a:r>
              <a:rPr lang="en-US" sz="1400" dirty="0" smtClean="0"/>
              <a:t>and WAREHOUSE</a:t>
            </a:r>
            <a:r>
              <a:rPr lang="en-US" sz="1400" dirty="0"/>
              <a:t>. Notice that the ORDER and PRODUCT entities are joined by an associative entity </a:t>
            </a:r>
            <a:r>
              <a:rPr lang="en-US" sz="1400" dirty="0" smtClean="0"/>
              <a:t>named ORDER </a:t>
            </a:r>
            <a:r>
              <a:rPr lang="en-US" sz="14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xmlns="" val="30637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334000" y="5529014"/>
            <a:ext cx="3657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9-19 </a:t>
            </a:r>
            <a:r>
              <a:rPr lang="en-US" sz="1400" dirty="0"/>
              <a:t>Crow’s foot notation is a common method of </a:t>
            </a:r>
            <a:r>
              <a:rPr lang="en-US" sz="1400" dirty="0" smtClean="0"/>
              <a:t>indicating cardinality</a:t>
            </a:r>
            <a:r>
              <a:rPr lang="en-US" sz="1400" dirty="0"/>
              <a:t>. The four examples show how you can use various symbols </a:t>
            </a:r>
            <a:r>
              <a:rPr lang="en-US" sz="1400" dirty="0" smtClean="0"/>
              <a:t>to describe </a:t>
            </a:r>
            <a:r>
              <a:rPr lang="en-US" sz="1400" dirty="0"/>
              <a:t>the relationships between entities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650" y="1563448"/>
            <a:ext cx="790575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Cardinality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D</a:t>
            </a:r>
            <a:r>
              <a:rPr lang="en-US" sz="2000" dirty="0" smtClean="0">
                <a:latin typeface="+mn-lt"/>
              </a:rPr>
              <a:t>escribes </a:t>
            </a:r>
            <a:r>
              <a:rPr lang="en-US" sz="2000" dirty="0">
                <a:latin typeface="+mn-lt"/>
              </a:rPr>
              <a:t>the numeric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relationship between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two </a:t>
            </a:r>
            <a:r>
              <a:rPr lang="en-US" sz="2000" dirty="0">
                <a:latin typeface="+mn-lt"/>
              </a:rPr>
              <a:t>entities and </a:t>
            </a:r>
            <a:r>
              <a:rPr lang="en-US" sz="2000" dirty="0" smtClean="0">
                <a:latin typeface="+mn-lt"/>
              </a:rPr>
              <a:t>shows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how </a:t>
            </a:r>
            <a:r>
              <a:rPr lang="en-US" sz="2000" dirty="0">
                <a:latin typeface="+mn-lt"/>
              </a:rPr>
              <a:t>instances of one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entity </a:t>
            </a:r>
            <a:r>
              <a:rPr lang="en-US" sz="2000" dirty="0">
                <a:latin typeface="+mn-lt"/>
              </a:rPr>
              <a:t>relate </a:t>
            </a:r>
            <a:r>
              <a:rPr lang="en-US" sz="2000" dirty="0" smtClean="0">
                <a:latin typeface="+mn-lt"/>
              </a:rPr>
              <a:t>to instances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of </a:t>
            </a:r>
            <a:r>
              <a:rPr lang="en-US" sz="2000" dirty="0">
                <a:latin typeface="+mn-lt"/>
              </a:rPr>
              <a:t>another </a:t>
            </a:r>
            <a:r>
              <a:rPr lang="en-US" sz="2000" dirty="0" smtClean="0">
                <a:latin typeface="+mn-lt"/>
              </a:rPr>
              <a:t>entity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common </a:t>
            </a:r>
            <a:r>
              <a:rPr lang="en-US" sz="2000" dirty="0">
                <a:latin typeface="+mn-lt"/>
              </a:rPr>
              <a:t>method of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cardinality </a:t>
            </a:r>
            <a:r>
              <a:rPr lang="en-US" sz="2000" dirty="0">
                <a:latin typeface="+mn-lt"/>
              </a:rPr>
              <a:t>notation is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called </a:t>
            </a:r>
            <a:r>
              <a:rPr lang="en-US" sz="2000" dirty="0">
                <a:latin typeface="+mn-lt"/>
              </a:rPr>
              <a:t>crow’s foot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notation because of </a:t>
            </a:r>
            <a:r>
              <a:rPr lang="en-US" sz="2000" dirty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shapes</a:t>
            </a:r>
            <a:r>
              <a:rPr lang="en-US" sz="2000" dirty="0">
                <a:latin typeface="+mn-lt"/>
              </a:rPr>
              <a:t>, which include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circles</a:t>
            </a:r>
            <a:r>
              <a:rPr lang="en-US" sz="2000" dirty="0">
                <a:latin typeface="+mn-lt"/>
              </a:rPr>
              <a:t>, bars, and symbols,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that </a:t>
            </a:r>
            <a:r>
              <a:rPr lang="en-US" sz="2000" dirty="0">
                <a:latin typeface="+mn-lt"/>
              </a:rPr>
              <a:t>indicate various </a:t>
            </a:r>
            <a:r>
              <a:rPr lang="en-US" sz="2000" dirty="0" smtClean="0">
                <a:latin typeface="+mn-lt"/>
              </a:rPr>
              <a:t>possibilities</a:t>
            </a:r>
            <a:endParaRPr lang="en-US" sz="2000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4297043" cy="377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634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934200" y="1236580"/>
            <a:ext cx="2057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9-20 </a:t>
            </a:r>
            <a:r>
              <a:rPr lang="en-US" sz="1400" dirty="0"/>
              <a:t>In the first example of cardinality notation, one and only one</a:t>
            </a:r>
          </a:p>
          <a:p>
            <a:r>
              <a:rPr lang="en-US" sz="1400" dirty="0"/>
              <a:t>CUSTOMER can place anywhere from zero to many of the ORDER entity. </a:t>
            </a:r>
            <a:endParaRPr lang="en-US" sz="1400" dirty="0" smtClean="0"/>
          </a:p>
          <a:p>
            <a:r>
              <a:rPr lang="en-US" sz="1400" dirty="0" smtClean="0"/>
              <a:t>In the second </a:t>
            </a:r>
            <a:r>
              <a:rPr lang="en-US" sz="1400" dirty="0"/>
              <a:t>example, one and only one ORDER can include one ITEM ORDERED </a:t>
            </a:r>
            <a:r>
              <a:rPr lang="en-US" sz="1400" dirty="0" smtClean="0"/>
              <a:t>or many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In </a:t>
            </a:r>
            <a:r>
              <a:rPr lang="en-US" sz="1400" dirty="0"/>
              <a:t>the third example, one and only one EMPLOYEE can have one </a:t>
            </a:r>
            <a:r>
              <a:rPr lang="en-US" sz="1400" dirty="0" smtClean="0"/>
              <a:t>SPOUSE or </a:t>
            </a:r>
            <a:r>
              <a:rPr lang="en-US" sz="1400" dirty="0"/>
              <a:t>none. In the fourth example, one EMPLOYEE, or many employees, or none</a:t>
            </a:r>
            <a:r>
              <a:rPr lang="en-US" sz="1400" dirty="0" smtClean="0"/>
              <a:t>, can </a:t>
            </a:r>
            <a:r>
              <a:rPr lang="en-US" sz="1400" dirty="0"/>
              <a:t>be assigned to one PROJECT, or many projects, or none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8434" y="1236580"/>
            <a:ext cx="5053366" cy="501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72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1569" y="1254858"/>
            <a:ext cx="5896077" cy="484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648200" y="4851975"/>
            <a:ext cx="381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9-21 </a:t>
            </a:r>
            <a:r>
              <a:rPr lang="en-US" sz="1400" dirty="0"/>
              <a:t>An ERD for a library system drawn with Visible Analyst. Notice</a:t>
            </a:r>
          </a:p>
          <a:p>
            <a:r>
              <a:rPr lang="en-US" sz="1400" dirty="0"/>
              <a:t>that crow’s foot notation has been used and relationships are described in both</a:t>
            </a:r>
          </a:p>
          <a:p>
            <a:r>
              <a:rPr lang="en-US" sz="1400" dirty="0"/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0394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Data Normalization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134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Normalization is the process of creating table designs by assigning specific </a:t>
            </a:r>
            <a:r>
              <a:rPr lang="en-US" sz="2400" dirty="0" smtClean="0">
                <a:latin typeface="+mn-lt"/>
              </a:rPr>
              <a:t>fields or </a:t>
            </a:r>
            <a:r>
              <a:rPr lang="en-US" sz="2400" dirty="0">
                <a:latin typeface="+mn-lt"/>
              </a:rPr>
              <a:t>attributes to each table in the database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Normalization involves applying a </a:t>
            </a:r>
            <a:r>
              <a:rPr lang="en-US" sz="2400" dirty="0" smtClean="0">
                <a:latin typeface="+mn-lt"/>
              </a:rPr>
              <a:t>set of </a:t>
            </a:r>
            <a:r>
              <a:rPr lang="en-US" sz="2400" dirty="0">
                <a:latin typeface="+mn-lt"/>
              </a:rPr>
              <a:t>rules that can help you identify and correct inherent problems and complexities </a:t>
            </a:r>
            <a:r>
              <a:rPr lang="en-US" sz="2400" dirty="0" smtClean="0">
                <a:latin typeface="+mn-lt"/>
              </a:rPr>
              <a:t>in your </a:t>
            </a:r>
            <a:r>
              <a:rPr lang="en-US" sz="2400" dirty="0">
                <a:latin typeface="+mn-lt"/>
              </a:rPr>
              <a:t>table designs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The normalization process typically involves four stages: </a:t>
            </a:r>
            <a:endParaRPr lang="en-US" sz="24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U</a:t>
            </a:r>
            <a:r>
              <a:rPr lang="en-US" sz="2400" dirty="0" smtClean="0">
                <a:latin typeface="+mn-lt"/>
              </a:rPr>
              <a:t>nnormalized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F</a:t>
            </a:r>
            <a:r>
              <a:rPr lang="en-US" sz="2400" dirty="0" smtClean="0">
                <a:latin typeface="+mn-lt"/>
              </a:rPr>
              <a:t>irst </a:t>
            </a:r>
            <a:r>
              <a:rPr lang="en-US" sz="2400" dirty="0">
                <a:latin typeface="+mn-lt"/>
              </a:rPr>
              <a:t>normal </a:t>
            </a:r>
            <a:r>
              <a:rPr lang="en-US" sz="2400" dirty="0" smtClean="0">
                <a:latin typeface="+mn-lt"/>
              </a:rPr>
              <a:t>form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</a:t>
            </a:r>
            <a:r>
              <a:rPr lang="en-US" sz="2400" dirty="0" smtClean="0">
                <a:latin typeface="+mn-lt"/>
              </a:rPr>
              <a:t>econd </a:t>
            </a:r>
            <a:r>
              <a:rPr lang="en-US" sz="2400" dirty="0">
                <a:latin typeface="+mn-lt"/>
              </a:rPr>
              <a:t>normal </a:t>
            </a:r>
            <a:r>
              <a:rPr lang="en-US" sz="2400" dirty="0" smtClean="0">
                <a:latin typeface="+mn-lt"/>
              </a:rPr>
              <a:t>form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Third </a:t>
            </a:r>
            <a:r>
              <a:rPr lang="en-US" sz="2400" dirty="0">
                <a:latin typeface="+mn-lt"/>
              </a:rPr>
              <a:t>normal form</a:t>
            </a:r>
          </a:p>
        </p:txBody>
      </p:sp>
    </p:spTree>
    <p:extLst>
      <p:ext uri="{BB962C8B-B14F-4D97-AF65-F5344CB8AC3E}">
        <p14:creationId xmlns:p14="http://schemas.microsoft.com/office/powerpoint/2010/main" xmlns="" val="21648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Standard Notation Format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Starts </a:t>
            </a:r>
            <a:r>
              <a:rPr lang="en-US" sz="2400" dirty="0">
                <a:latin typeface="+mn-lt"/>
              </a:rPr>
              <a:t>with the name of the table, followed by a parenthetical </a:t>
            </a:r>
            <a:r>
              <a:rPr lang="en-US" sz="2400" dirty="0" smtClean="0">
                <a:latin typeface="+mn-lt"/>
              </a:rPr>
              <a:t>expression that </a:t>
            </a:r>
            <a:r>
              <a:rPr lang="en-US" sz="2400" dirty="0">
                <a:latin typeface="+mn-lt"/>
              </a:rPr>
              <a:t>contains the field names separated by commas. The primary key field(s) </a:t>
            </a:r>
            <a:r>
              <a:rPr lang="en-US" sz="2400" dirty="0" smtClean="0">
                <a:latin typeface="+mn-lt"/>
              </a:rPr>
              <a:t>is underlined</a:t>
            </a:r>
            <a:r>
              <a:rPr lang="en-US" sz="2400" dirty="0">
                <a:latin typeface="+mn-lt"/>
              </a:rPr>
              <a:t>, like this: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NAME (</a:t>
            </a:r>
            <a:r>
              <a:rPr lang="en-US" sz="2400" u="sng" dirty="0">
                <a:latin typeface="+mn-lt"/>
              </a:rPr>
              <a:t>FIELD 1</a:t>
            </a:r>
            <a:r>
              <a:rPr lang="en-US" sz="2400" dirty="0">
                <a:latin typeface="+mn-lt"/>
              </a:rPr>
              <a:t>, FIELD 2, FIELD 3</a:t>
            </a:r>
            <a:r>
              <a:rPr lang="en-US" sz="2400" dirty="0" smtClean="0">
                <a:latin typeface="+mn-lt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A repeating </a:t>
            </a:r>
            <a:r>
              <a:rPr lang="en-US" sz="2400" dirty="0">
                <a:latin typeface="+mn-lt"/>
              </a:rPr>
              <a:t>group is a set of one or more fields that can occur any number of times in </a:t>
            </a:r>
            <a:r>
              <a:rPr lang="en-US" sz="2400" dirty="0" smtClean="0">
                <a:latin typeface="+mn-lt"/>
              </a:rPr>
              <a:t>a single </a:t>
            </a:r>
            <a:r>
              <a:rPr lang="en-US" sz="2400" dirty="0">
                <a:latin typeface="+mn-lt"/>
              </a:rPr>
              <a:t>record, with each occurrence having different values</a:t>
            </a:r>
          </a:p>
        </p:txBody>
      </p:sp>
    </p:spTree>
    <p:extLst>
      <p:ext uri="{BB962C8B-B14F-4D97-AF65-F5344CB8AC3E}">
        <p14:creationId xmlns:p14="http://schemas.microsoft.com/office/powerpoint/2010/main" xmlns="" val="29917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895644" y="5410200"/>
            <a:ext cx="6562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9-22 </a:t>
            </a:r>
            <a:r>
              <a:rPr lang="en-US" sz="1400" dirty="0"/>
              <a:t>In the ORDER table design, two orders have repeating groups that contain several products</a:t>
            </a:r>
            <a:r>
              <a:rPr lang="en-US" sz="1400" dirty="0" smtClean="0"/>
              <a:t>. ORDER </a:t>
            </a:r>
            <a:r>
              <a:rPr lang="en-US" sz="1400" dirty="0"/>
              <a:t>is the primary key for the ORDER table, and PRODUCT NUMBER serves as a primary key for </a:t>
            </a:r>
            <a:r>
              <a:rPr lang="en-US" sz="1400" dirty="0" smtClean="0"/>
              <a:t>the repeating </a:t>
            </a:r>
            <a:r>
              <a:rPr lang="en-US" sz="1400" dirty="0"/>
              <a:t>group. Because it contains repeating groups, the ORDER table is unnormalized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971" y="1447800"/>
            <a:ext cx="868967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207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sz="2800" dirty="0" smtClean="0"/>
              <a:t>Explain </a:t>
            </a:r>
            <a:r>
              <a:rPr lang="en-US" sz="2800" dirty="0"/>
              <a:t>the concept of normalization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the importance of codes </a:t>
            </a:r>
            <a:r>
              <a:rPr lang="en-US" sz="2800" dirty="0" smtClean="0"/>
              <a:t>and describe </a:t>
            </a:r>
            <a:r>
              <a:rPr lang="en-US" sz="2800" dirty="0"/>
              <a:t>various coding schemes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warehousing and data mining</a:t>
            </a:r>
          </a:p>
          <a:p>
            <a:r>
              <a:rPr lang="en-US" sz="2800" dirty="0" smtClean="0"/>
              <a:t>Differentiate </a:t>
            </a:r>
            <a:r>
              <a:rPr lang="en-US" sz="2800" dirty="0"/>
              <a:t>between logical and </a:t>
            </a:r>
            <a:r>
              <a:rPr lang="en-US" sz="2800" dirty="0" smtClean="0"/>
              <a:t>physical storage </a:t>
            </a:r>
            <a:r>
              <a:rPr lang="en-US" sz="2800" dirty="0"/>
              <a:t>and records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control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E474D-0DD9-4CC9-898C-22F9D94C02B6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</a:t>
            </a:r>
            <a:r>
              <a:rPr lang="en-US" sz="1200" dirty="0" smtClean="0"/>
              <a:t>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First </a:t>
            </a:r>
            <a:r>
              <a:rPr lang="en-US" sz="2400" dirty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ormal Form (1NF)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A table is in first normal form (1NF) if it does not contain a repeating </a:t>
            </a:r>
            <a:r>
              <a:rPr lang="en-US" sz="2400" dirty="0" smtClean="0">
                <a:latin typeface="+mn-lt"/>
              </a:rPr>
              <a:t>group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W</a:t>
            </a:r>
            <a:r>
              <a:rPr lang="en-US" sz="2400" dirty="0" smtClean="0">
                <a:latin typeface="+mn-lt"/>
              </a:rPr>
              <a:t>hen </a:t>
            </a:r>
            <a:r>
              <a:rPr lang="en-US" sz="2400" dirty="0">
                <a:latin typeface="+mn-lt"/>
              </a:rPr>
              <a:t>you eliminate </a:t>
            </a:r>
            <a:r>
              <a:rPr lang="en-US" sz="2400" dirty="0" smtClean="0">
                <a:latin typeface="+mn-lt"/>
              </a:rPr>
              <a:t>the repeating </a:t>
            </a:r>
            <a:r>
              <a:rPr lang="en-US" sz="2400" dirty="0">
                <a:latin typeface="+mn-lt"/>
              </a:rPr>
              <a:t>group, additional records emerge — one for each combination of </a:t>
            </a: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specific order and a specific product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The result is more records, but a greatly </a:t>
            </a:r>
            <a:r>
              <a:rPr lang="en-US" sz="2400" dirty="0" smtClean="0">
                <a:latin typeface="+mn-lt"/>
              </a:rPr>
              <a:t>simplified design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4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2616" y="1066801"/>
            <a:ext cx="6214176" cy="447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10200" y="44196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9-23 </a:t>
            </a:r>
            <a:r>
              <a:rPr lang="en-US" sz="1400" dirty="0"/>
              <a:t>The ORDER table as it appears in 1NF. The repeating groups have been eliminated. </a:t>
            </a:r>
            <a:r>
              <a:rPr lang="en-US" sz="1400" dirty="0" smtClean="0"/>
              <a:t>Notice that </a:t>
            </a:r>
            <a:r>
              <a:rPr lang="en-US" sz="1400" dirty="0"/>
              <a:t>the repeating group for order 86223 has become three separate records, and the repeating group </a:t>
            </a:r>
            <a:r>
              <a:rPr lang="en-US" sz="1400" dirty="0" smtClean="0"/>
              <a:t>for order </a:t>
            </a:r>
            <a:r>
              <a:rPr lang="en-US" sz="1400" dirty="0"/>
              <a:t>86390 has become two separate records. The 1NF primary key is a combination of ORDER </a:t>
            </a:r>
            <a:r>
              <a:rPr lang="en-US" sz="1400" dirty="0" smtClean="0"/>
              <a:t>and PRODUCT </a:t>
            </a:r>
            <a:r>
              <a:rPr lang="en-US" sz="1400" dirty="0"/>
              <a:t>NUMBER, which uniquely identifies each record</a:t>
            </a:r>
          </a:p>
        </p:txBody>
      </p:sp>
    </p:spTree>
    <p:extLst>
      <p:ext uri="{BB962C8B-B14F-4D97-AF65-F5344CB8AC3E}">
        <p14:creationId xmlns:p14="http://schemas.microsoft.com/office/powerpoint/2010/main" xmlns="" val="21411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Second Normal Form (2NF)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Must understand the concept of </a:t>
            </a:r>
            <a:r>
              <a:rPr lang="en-US" sz="2400" dirty="0" smtClean="0">
                <a:latin typeface="+mn-lt"/>
              </a:rPr>
              <a:t>functional Dependence </a:t>
            </a:r>
            <a:endParaRPr lang="en-US" sz="24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Field A is functionally dependent on Field B if </a:t>
            </a:r>
            <a:r>
              <a:rPr lang="en-US" sz="2400" dirty="0" smtClean="0">
                <a:latin typeface="+mn-lt"/>
              </a:rPr>
              <a:t>the value </a:t>
            </a:r>
            <a:r>
              <a:rPr lang="en-US" sz="2400" dirty="0">
                <a:latin typeface="+mn-lt"/>
              </a:rPr>
              <a:t>of Field A depends on Field </a:t>
            </a:r>
            <a:r>
              <a:rPr lang="en-US" sz="2400" dirty="0" smtClean="0">
                <a:latin typeface="+mn-lt"/>
              </a:rPr>
              <a:t>B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A DATE value is functionally dependent on an ORDER, because for a specific order number, there can be only one </a:t>
            </a:r>
            <a:r>
              <a:rPr lang="en-US" sz="2400" dirty="0" smtClean="0">
                <a:latin typeface="+mn-lt"/>
              </a:rPr>
              <a:t>date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Objective is to </a:t>
            </a:r>
            <a:r>
              <a:rPr lang="en-US" sz="2400" dirty="0">
                <a:latin typeface="+mn-lt"/>
              </a:rPr>
              <a:t>break the original table into two or more new tables and reassign the fields so </a:t>
            </a:r>
            <a:r>
              <a:rPr lang="en-US" sz="2400" dirty="0" smtClean="0">
                <a:latin typeface="+mn-lt"/>
              </a:rPr>
              <a:t>that each non-key </a:t>
            </a:r>
            <a:r>
              <a:rPr lang="en-US" sz="2400" dirty="0">
                <a:latin typeface="+mn-lt"/>
              </a:rPr>
              <a:t>field will depend on the entire primary key in its 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874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67217"/>
            <a:ext cx="5867400" cy="511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03273" y="4450080"/>
            <a:ext cx="3276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9-24 </a:t>
            </a:r>
            <a:r>
              <a:rPr lang="en-US" sz="1400" dirty="0"/>
              <a:t>ORDER, PRODUCT, and ORDER LINE tables in 2NF. All fields are functionally dependent on</a:t>
            </a:r>
          </a:p>
          <a:p>
            <a:r>
              <a:rPr lang="en-US" sz="1400" dirty="0"/>
              <a:t>the primary </a:t>
            </a:r>
            <a:r>
              <a:rPr lang="en-US" sz="1400" dirty="0" smtClean="0"/>
              <a:t>key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2274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Third Normal Form (3NF)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design is in 3NF if every </a:t>
            </a:r>
            <a:r>
              <a:rPr lang="en-US" sz="2400" dirty="0" smtClean="0">
                <a:latin typeface="+mn-lt"/>
              </a:rPr>
              <a:t>non-key </a:t>
            </a:r>
            <a:r>
              <a:rPr lang="en-US" sz="2400" dirty="0">
                <a:latin typeface="+mn-lt"/>
              </a:rPr>
              <a:t>field depends </a:t>
            </a:r>
            <a:r>
              <a:rPr lang="en-US" sz="2400" dirty="0" smtClean="0">
                <a:latin typeface="+mn-lt"/>
              </a:rPr>
              <a:t>on the </a:t>
            </a:r>
            <a:r>
              <a:rPr lang="en-US" sz="2400" dirty="0">
                <a:latin typeface="+mn-lt"/>
              </a:rPr>
              <a:t>key, the whole key, and nothing but the </a:t>
            </a:r>
            <a:r>
              <a:rPr lang="en-US" sz="2400" dirty="0" smtClean="0">
                <a:latin typeface="+mn-lt"/>
              </a:rPr>
              <a:t>key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A 3NF </a:t>
            </a:r>
            <a:r>
              <a:rPr lang="en-US" sz="2400" dirty="0">
                <a:latin typeface="+mn-lt"/>
              </a:rPr>
              <a:t>design </a:t>
            </a:r>
            <a:r>
              <a:rPr lang="en-US" sz="2400" dirty="0" smtClean="0">
                <a:latin typeface="+mn-lt"/>
              </a:rPr>
              <a:t>avoids redundancy </a:t>
            </a:r>
            <a:r>
              <a:rPr lang="en-US" sz="2400" dirty="0">
                <a:latin typeface="+mn-lt"/>
              </a:rPr>
              <a:t>and data integrity problems that still can exist in 2NF </a:t>
            </a:r>
            <a:r>
              <a:rPr lang="en-US" sz="2400" dirty="0" smtClean="0">
                <a:latin typeface="+mn-lt"/>
              </a:rPr>
              <a:t>designs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To convert the table to 3NF, you must remove </a:t>
            </a:r>
            <a:r>
              <a:rPr lang="en-US" sz="2400" dirty="0" smtClean="0">
                <a:latin typeface="+mn-lt"/>
              </a:rPr>
              <a:t>all fields </a:t>
            </a:r>
            <a:r>
              <a:rPr lang="en-US" sz="2400" dirty="0">
                <a:latin typeface="+mn-lt"/>
              </a:rPr>
              <a:t>from the 2NF table that depend on </a:t>
            </a:r>
            <a:r>
              <a:rPr lang="en-US" sz="2400" dirty="0" smtClean="0">
                <a:latin typeface="+mn-lt"/>
              </a:rPr>
              <a:t>another non-key </a:t>
            </a:r>
            <a:r>
              <a:rPr lang="en-US" sz="2400" dirty="0">
                <a:latin typeface="+mn-lt"/>
              </a:rPr>
              <a:t>field and place them in a new table </a:t>
            </a:r>
            <a:r>
              <a:rPr lang="en-US" sz="2400" dirty="0" smtClean="0">
                <a:latin typeface="+mn-lt"/>
              </a:rPr>
              <a:t>that uses </a:t>
            </a:r>
            <a:r>
              <a:rPr lang="en-US" sz="2400" dirty="0">
                <a:latin typeface="+mn-lt"/>
              </a:rPr>
              <a:t>the </a:t>
            </a:r>
            <a:r>
              <a:rPr lang="en-US" sz="2400" dirty="0" smtClean="0">
                <a:latin typeface="+mn-lt"/>
              </a:rPr>
              <a:t>non-key </a:t>
            </a:r>
            <a:r>
              <a:rPr lang="en-US" sz="2400" dirty="0">
                <a:latin typeface="+mn-lt"/>
              </a:rPr>
              <a:t>field as a primary key</a:t>
            </a:r>
          </a:p>
        </p:txBody>
      </p:sp>
    </p:spTree>
    <p:extLst>
      <p:ext uri="{BB962C8B-B14F-4D97-AF65-F5344CB8AC3E}">
        <p14:creationId xmlns:p14="http://schemas.microsoft.com/office/powerpoint/2010/main" xmlns="" val="8834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5715000" cy="507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638800" y="1905000"/>
            <a:ext cx="327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9-25 </a:t>
            </a:r>
            <a:r>
              <a:rPr lang="en-US" sz="1400" dirty="0"/>
              <a:t>When the PRODUCT table is transformed from 2NF to 3F, the result is two separate tables:</a:t>
            </a:r>
          </a:p>
          <a:p>
            <a:r>
              <a:rPr lang="en-US" sz="1400" dirty="0"/>
              <a:t>PRODUCT and SUPPLIER. Note that in 3NF, all fields depend on the key, the whole key, and nothing but the key!</a:t>
            </a:r>
          </a:p>
        </p:txBody>
      </p:sp>
    </p:spTree>
    <p:extLst>
      <p:ext uri="{BB962C8B-B14F-4D97-AF65-F5344CB8AC3E}">
        <p14:creationId xmlns:p14="http://schemas.microsoft.com/office/powerpoint/2010/main" xmlns="" val="29958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8587" y="1057275"/>
            <a:ext cx="370681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Example 1: Crossroads College</a:t>
            </a:r>
            <a:endParaRPr lang="en-US" sz="1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8613" y="3456621"/>
            <a:ext cx="2236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9-27 </a:t>
            </a:r>
            <a:r>
              <a:rPr lang="en-US" sz="1400" dirty="0"/>
              <a:t>An initial entity-relationship diagram for ADVISOR,</a:t>
            </a:r>
          </a:p>
          <a:p>
            <a:r>
              <a:rPr lang="en-US" sz="1400" dirty="0"/>
              <a:t>STUDENT, and </a:t>
            </a:r>
            <a:r>
              <a:rPr lang="en-US" sz="1400" dirty="0" smtClean="0"/>
              <a:t>COURSE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895601" y="5953780"/>
            <a:ext cx="6033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9-28 </a:t>
            </a:r>
            <a:r>
              <a:rPr lang="en-US" sz="1400" dirty="0"/>
              <a:t>The STUDENT table is unnormalized because it contains a repeating group that </a:t>
            </a:r>
            <a:r>
              <a:rPr lang="en-US" sz="1400" dirty="0" smtClean="0"/>
              <a:t>represents the </a:t>
            </a:r>
            <a:r>
              <a:rPr lang="en-US" sz="1400" dirty="0"/>
              <a:t>courses each student has taken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649" y="1981200"/>
            <a:ext cx="6194821" cy="382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174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5638800" cy="501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172199" y="5105400"/>
            <a:ext cx="27570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9-29 </a:t>
            </a:r>
            <a:r>
              <a:rPr lang="en-US" sz="1400" dirty="0"/>
              <a:t>The STUDENT table in 1NF. Notice that the primary key has been expanded to </a:t>
            </a:r>
            <a:r>
              <a:rPr lang="en-US" sz="1400" dirty="0" smtClean="0"/>
              <a:t>include STUDENT </a:t>
            </a:r>
            <a:r>
              <a:rPr lang="en-US" sz="1400" dirty="0"/>
              <a:t>NUMBER and COURSE NUMBER</a:t>
            </a:r>
          </a:p>
        </p:txBody>
      </p:sp>
    </p:spTree>
    <p:extLst>
      <p:ext uri="{BB962C8B-B14F-4D97-AF65-F5344CB8AC3E}">
        <p14:creationId xmlns:p14="http://schemas.microsoft.com/office/powerpoint/2010/main" xmlns="" val="25773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1"/>
            <a:ext cx="39258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172199" y="5105400"/>
            <a:ext cx="2757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9-30 </a:t>
            </a:r>
            <a:r>
              <a:rPr lang="en-US" sz="1400" dirty="0"/>
              <a:t>The STUDENT, COURSE, and GRADE tables in 2NF. Notice that all fields are </a:t>
            </a:r>
            <a:r>
              <a:rPr lang="en-US" sz="1400" dirty="0" smtClean="0"/>
              <a:t>functionally dependent </a:t>
            </a:r>
            <a:r>
              <a:rPr lang="en-US" sz="1400" dirty="0"/>
              <a:t>on the entire primary key of their respective tables</a:t>
            </a:r>
          </a:p>
        </p:txBody>
      </p:sp>
    </p:spTree>
    <p:extLst>
      <p:ext uri="{BB962C8B-B14F-4D97-AF65-F5344CB8AC3E}">
        <p14:creationId xmlns:p14="http://schemas.microsoft.com/office/powerpoint/2010/main" xmlns="" val="3392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105477"/>
            <a:ext cx="5930900" cy="469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581400" y="5864399"/>
            <a:ext cx="47382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9-31 </a:t>
            </a:r>
            <a:r>
              <a:rPr lang="en-US" sz="1400" dirty="0"/>
              <a:t>STUDENT, ADVISOR, COURSE, and GRADE tables in 3NF. When the STUDENT table is</a:t>
            </a:r>
          </a:p>
          <a:p>
            <a:r>
              <a:rPr lang="en-US" sz="1400" dirty="0"/>
              <a:t>transformed from 2NF to 3NF, the result is two tables: STUDENT and ADVISOR</a:t>
            </a:r>
          </a:p>
        </p:txBody>
      </p:sp>
    </p:spTree>
    <p:extLst>
      <p:ext uri="{BB962C8B-B14F-4D97-AF65-F5344CB8AC3E}">
        <p14:creationId xmlns:p14="http://schemas.microsoft.com/office/powerpoint/2010/main" xmlns="" val="2473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Design Concepts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15636" y="1481138"/>
            <a:ext cx="8271164" cy="47672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Structures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framework for organizing, storing, and managing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400" dirty="0" smtClean="0"/>
              <a:t>Consists </a:t>
            </a:r>
            <a:r>
              <a:rPr lang="en-US" sz="2400" dirty="0"/>
              <a:t>of files or tables that interact in various </a:t>
            </a:r>
            <a:r>
              <a:rPr lang="en-US" sz="2400" dirty="0" smtClean="0"/>
              <a:t>ways  </a:t>
            </a:r>
          </a:p>
          <a:p>
            <a:pPr lvl="2"/>
            <a:r>
              <a:rPr lang="en-US" sz="2200" dirty="0"/>
              <a:t>Each file or table contains </a:t>
            </a:r>
            <a:r>
              <a:rPr lang="en-US" sz="2200" dirty="0" smtClean="0"/>
              <a:t>data </a:t>
            </a:r>
            <a:r>
              <a:rPr lang="en-US" sz="2200" dirty="0"/>
              <a:t>about people, places, things, or events</a:t>
            </a:r>
            <a:endParaRPr lang="en-US" sz="4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64893"/>
            <a:ext cx="6324600" cy="200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14800" y="6272213"/>
            <a:ext cx="449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 </a:t>
            </a:r>
            <a:r>
              <a:rPr lang="en-US" sz="1400" dirty="0"/>
              <a:t>Typical data design task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5562600"/>
            <a:ext cx="56526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9-32 </a:t>
            </a:r>
            <a:r>
              <a:rPr lang="en-US" sz="1400" dirty="0"/>
              <a:t>The entity-relationship diagram for STUDENT, ADVISOR, and COURSE after normalization</a:t>
            </a:r>
            <a:r>
              <a:rPr lang="en-US" sz="1400" dirty="0" smtClean="0"/>
              <a:t>. The </a:t>
            </a:r>
            <a:r>
              <a:rPr lang="en-US" sz="1400" dirty="0"/>
              <a:t>GRADE entity was identified during the normalization process. GRADE is an associative entity that </a:t>
            </a:r>
            <a:r>
              <a:rPr lang="en-US" sz="1400" dirty="0" smtClean="0"/>
              <a:t>links the </a:t>
            </a:r>
            <a:r>
              <a:rPr lang="en-US" sz="1400" dirty="0"/>
              <a:t>STUDENT and COURSE tables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4982" y="1219200"/>
            <a:ext cx="789064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999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Two Real-World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Example 2: Magic Maintenance</a:t>
            </a:r>
            <a:endParaRPr lang="en-US" sz="1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9736" y="2890634"/>
            <a:ext cx="19795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9-33 </a:t>
            </a:r>
            <a:r>
              <a:rPr lang="en-US" sz="1400" dirty="0"/>
              <a:t>A relational database design for a computer service company uses common fields to link </a:t>
            </a:r>
            <a:r>
              <a:rPr lang="en-US" sz="1400" dirty="0" smtClean="0"/>
              <a:t>the tables </a:t>
            </a:r>
            <a:r>
              <a:rPr lang="en-US" sz="1400" dirty="0"/>
              <a:t>and form an overall data structure. Notice the one-to-many notation symbols, and the primary keys</a:t>
            </a:r>
            <a:r>
              <a:rPr lang="en-US" sz="1400" dirty="0" smtClean="0"/>
              <a:t>, which </a:t>
            </a:r>
            <a:r>
              <a:rPr lang="en-US" sz="1400" dirty="0"/>
              <a:t>are indicated with gold-colored key symbols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86668"/>
            <a:ext cx="5959136" cy="391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33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Two Real-World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49736" y="2890634"/>
            <a:ext cx="19795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9-34 </a:t>
            </a:r>
            <a:r>
              <a:rPr lang="en-US" sz="1400" dirty="0"/>
              <a:t>Sample data, primary keys, and common fields for the database shown in Figure 9-33. </a:t>
            </a:r>
            <a:endParaRPr lang="en-US" sz="1400" dirty="0" smtClean="0"/>
          </a:p>
          <a:p>
            <a:r>
              <a:rPr lang="en-US" sz="1400" dirty="0" smtClean="0"/>
              <a:t>The design </a:t>
            </a:r>
            <a:r>
              <a:rPr lang="en-US" sz="1400" dirty="0"/>
              <a:t>is in 3NF. Notice that all nonkey fields functionally depend on a primary key, the whole primary key, </a:t>
            </a:r>
            <a:r>
              <a:rPr lang="en-US" sz="1400" dirty="0" smtClean="0"/>
              <a:t>and nothing </a:t>
            </a:r>
            <a:r>
              <a:rPr lang="en-US" sz="1400" dirty="0"/>
              <a:t>but the primary key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78479"/>
            <a:ext cx="4799215" cy="511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626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Working with a Relational Database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153400" cy="4767262"/>
          </a:xfrm>
        </p:spPr>
        <p:txBody>
          <a:bodyPr>
            <a:normAutofit/>
          </a:bodyPr>
          <a:lstStyle/>
          <a:p>
            <a:r>
              <a:rPr lang="en-US" dirty="0"/>
              <a:t>Suppose you work in IT, and the sales team needs answers to three </a:t>
            </a:r>
            <a:r>
              <a:rPr lang="en-US" dirty="0" smtClean="0"/>
              <a:t>specific questions</a:t>
            </a:r>
          </a:p>
          <a:p>
            <a:pPr lvl="1"/>
            <a:r>
              <a:rPr lang="en-US" sz="2400" dirty="0"/>
              <a:t>Did any customers receive service after 12/14/2013? If so, who were they?</a:t>
            </a:r>
          </a:p>
          <a:p>
            <a:pPr lvl="1"/>
            <a:r>
              <a:rPr lang="en-US" sz="2400" dirty="0"/>
              <a:t>Did technician Marie Johnson put in more than six hours of labor on any service calls? If so, which ones?</a:t>
            </a:r>
          </a:p>
          <a:p>
            <a:pPr lvl="1"/>
            <a:r>
              <a:rPr lang="en-US" sz="2400" dirty="0"/>
              <a:t>Were any parts used on service calls in Washington? If so, what were the part numbers, descriptions, and quantities?</a:t>
            </a:r>
          </a:p>
        </p:txBody>
      </p:sp>
    </p:spTree>
    <p:extLst>
      <p:ext uri="{BB962C8B-B14F-4D97-AF65-F5344CB8AC3E}">
        <p14:creationId xmlns:p14="http://schemas.microsoft.com/office/powerpoint/2010/main" xmlns="" val="3001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9-35  </a:t>
            </a:r>
            <a:r>
              <a:rPr lang="en-US" sz="1400" dirty="0" smtClean="0"/>
              <a:t>Question 1</a:t>
            </a:r>
            <a:endParaRPr lang="en-U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45348"/>
            <a:ext cx="5257800" cy="497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886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9-36  </a:t>
            </a:r>
            <a:r>
              <a:rPr lang="en-US" sz="1400" dirty="0" smtClean="0"/>
              <a:t>Question 2</a:t>
            </a:r>
            <a:endParaRPr lang="en-US" sz="1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660624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806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06514"/>
            <a:ext cx="6948054" cy="489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9-37  </a:t>
            </a:r>
            <a:r>
              <a:rPr lang="en-US" sz="1400" dirty="0" smtClean="0"/>
              <a:t>Question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3879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Should You Use Codes?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Overview of Codes</a:t>
            </a:r>
          </a:p>
          <a:p>
            <a:pPr lvl="1"/>
            <a:r>
              <a:rPr lang="en-US" sz="2400" dirty="0"/>
              <a:t>Because codes can represent data </a:t>
            </a:r>
            <a:r>
              <a:rPr lang="en-US" sz="2400" dirty="0" smtClean="0"/>
              <a:t>and they are </a:t>
            </a:r>
            <a:r>
              <a:rPr lang="en-US" sz="2400" dirty="0"/>
              <a:t>shorter than the data </a:t>
            </a:r>
            <a:r>
              <a:rPr lang="en-US" sz="2400" dirty="0" smtClean="0"/>
              <a:t>they represent</a:t>
            </a:r>
            <a:r>
              <a:rPr lang="en-US" sz="2400" dirty="0"/>
              <a:t>, they save storage space and costs, reduce data transmission time, </a:t>
            </a:r>
            <a:r>
              <a:rPr lang="en-US" sz="2400" dirty="0" smtClean="0"/>
              <a:t>and decrease </a:t>
            </a:r>
            <a:r>
              <a:rPr lang="en-US" sz="2400" dirty="0"/>
              <a:t>data entry </a:t>
            </a:r>
            <a:r>
              <a:rPr lang="en-US" sz="2400" dirty="0" smtClean="0"/>
              <a:t>time</a:t>
            </a:r>
          </a:p>
          <a:p>
            <a:pPr lvl="1"/>
            <a:r>
              <a:rPr lang="en-US" sz="2400" dirty="0"/>
              <a:t>Codes </a:t>
            </a:r>
            <a:r>
              <a:rPr lang="en-US" sz="2400" dirty="0" smtClean="0"/>
              <a:t>can </a:t>
            </a:r>
            <a:r>
              <a:rPr lang="en-US" sz="2400" dirty="0"/>
              <a:t>be used to reveal or conceal </a:t>
            </a:r>
            <a:r>
              <a:rPr lang="en-US" sz="2400" dirty="0" smtClean="0"/>
              <a:t>information</a:t>
            </a:r>
          </a:p>
          <a:p>
            <a:pPr lvl="1"/>
            <a:r>
              <a:rPr lang="en-US" sz="2400" dirty="0" smtClean="0"/>
              <a:t>Codes </a:t>
            </a:r>
            <a:r>
              <a:rPr lang="en-US" sz="2400" dirty="0"/>
              <a:t>can reduce data input errors </a:t>
            </a:r>
            <a:endParaRPr lang="en-US" sz="2400" dirty="0" smtClean="0"/>
          </a:p>
          <a:p>
            <a:pPr lvl="1"/>
            <a:r>
              <a:rPr lang="en-US" sz="2400" dirty="0" smtClean="0"/>
              <a:t>Coded </a:t>
            </a:r>
            <a:r>
              <a:rPr lang="en-US" sz="2400" dirty="0"/>
              <a:t>data </a:t>
            </a:r>
            <a:r>
              <a:rPr lang="en-US" sz="2400" dirty="0" smtClean="0"/>
              <a:t>is easier </a:t>
            </a:r>
            <a:r>
              <a:rPr lang="en-US" sz="2400" dirty="0"/>
              <a:t>to remember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code itself can provide </a:t>
            </a:r>
            <a:r>
              <a:rPr lang="en-US" sz="2400" dirty="0" smtClean="0"/>
              <a:t>immediate verification </a:t>
            </a:r>
            <a:r>
              <a:rPr lang="en-US" sz="2400" dirty="0"/>
              <a:t>that the entry is </a:t>
            </a:r>
            <a:r>
              <a:rPr lang="en-US" sz="2400" dirty="0" smtClean="0"/>
              <a:t>correct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903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Types of Codes</a:t>
            </a:r>
            <a:endParaRPr lang="en-US" sz="1000" dirty="0" smtClean="0"/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odes </a:t>
            </a:r>
            <a:r>
              <a:rPr lang="en-US" sz="2400" dirty="0"/>
              <a:t>should be easy to learn and </a:t>
            </a:r>
            <a:r>
              <a:rPr lang="en-US" sz="2400" dirty="0" smtClean="0"/>
              <a:t>apply</a:t>
            </a:r>
          </a:p>
          <a:p>
            <a:pPr lvl="1"/>
            <a:r>
              <a:rPr lang="en-US" sz="2400" dirty="0" smtClean="0"/>
              <a:t>Sequence Codes</a:t>
            </a:r>
          </a:p>
          <a:p>
            <a:pPr lvl="2"/>
            <a:r>
              <a:rPr lang="en-US" sz="2200" dirty="0" smtClean="0"/>
              <a:t>Numbers </a:t>
            </a:r>
            <a:r>
              <a:rPr lang="en-US" sz="2200" dirty="0"/>
              <a:t>or letters assigned in a specific </a:t>
            </a:r>
            <a:r>
              <a:rPr lang="en-US" sz="2200" dirty="0" smtClean="0"/>
              <a:t>order</a:t>
            </a:r>
          </a:p>
          <a:p>
            <a:pPr lvl="2"/>
            <a:r>
              <a:rPr lang="en-US" sz="2200" dirty="0" smtClean="0"/>
              <a:t>Contain </a:t>
            </a:r>
            <a:r>
              <a:rPr lang="en-US" sz="2200" dirty="0"/>
              <a:t>no additional information </a:t>
            </a:r>
            <a:r>
              <a:rPr lang="en-US" sz="2200" dirty="0" smtClean="0"/>
              <a:t> other </a:t>
            </a:r>
            <a:r>
              <a:rPr lang="en-US" sz="2200" dirty="0"/>
              <a:t>than an indication of order </a:t>
            </a:r>
            <a:r>
              <a:rPr lang="en-US" sz="2200" dirty="0" smtClean="0"/>
              <a:t>of entry </a:t>
            </a:r>
            <a:r>
              <a:rPr lang="en-US" sz="2200" dirty="0"/>
              <a:t>into the </a:t>
            </a:r>
            <a:r>
              <a:rPr lang="en-US" sz="2200" dirty="0" smtClean="0"/>
              <a:t>system</a:t>
            </a:r>
          </a:p>
          <a:p>
            <a:pPr lvl="1"/>
            <a:r>
              <a:rPr lang="en-US" sz="2400" dirty="0"/>
              <a:t>Block sequence codes </a:t>
            </a:r>
            <a:endParaRPr lang="en-US" sz="2400" dirty="0" smtClean="0"/>
          </a:p>
          <a:p>
            <a:pPr lvl="2"/>
            <a:r>
              <a:rPr lang="en-US" sz="2200" dirty="0" smtClean="0"/>
              <a:t>Use </a:t>
            </a:r>
            <a:r>
              <a:rPr lang="en-US" sz="2200" dirty="0"/>
              <a:t>blocks of numbers for different </a:t>
            </a:r>
            <a:r>
              <a:rPr lang="en-US" sz="2200" dirty="0" smtClean="0"/>
              <a:t>classifications</a:t>
            </a:r>
          </a:p>
          <a:p>
            <a:pPr lvl="3"/>
            <a:r>
              <a:rPr lang="en-US" sz="2000" dirty="0"/>
              <a:t>100-level </a:t>
            </a:r>
            <a:r>
              <a:rPr lang="en-US" sz="2000" dirty="0" smtClean="0"/>
              <a:t>courses are </a:t>
            </a:r>
            <a:r>
              <a:rPr lang="en-US" sz="2000" dirty="0"/>
              <a:t>freshman-level</a:t>
            </a:r>
          </a:p>
          <a:p>
            <a:pPr lvl="3"/>
            <a:r>
              <a:rPr lang="en-US" sz="2000" dirty="0" smtClean="0"/>
              <a:t>200-level courses are sophomore-level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11554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Types of Codes </a:t>
            </a:r>
            <a:r>
              <a:rPr lang="en-US" sz="1200" dirty="0" smtClean="0"/>
              <a:t>(Cont.)</a:t>
            </a:r>
          </a:p>
          <a:p>
            <a:pPr lvl="1"/>
            <a:r>
              <a:rPr lang="en-US" sz="2500" dirty="0"/>
              <a:t>Alphabetic codes </a:t>
            </a:r>
            <a:endParaRPr lang="en-US" sz="2500" dirty="0" smtClean="0"/>
          </a:p>
          <a:p>
            <a:pPr lvl="2"/>
            <a:r>
              <a:rPr lang="en-US" dirty="0"/>
              <a:t>Use alphabet letters to distinguish one item from another </a:t>
            </a:r>
          </a:p>
          <a:p>
            <a:pPr lvl="3"/>
            <a:r>
              <a:rPr lang="en-US" sz="1800" dirty="0"/>
              <a:t>Category codes identify a group of related </a:t>
            </a:r>
            <a:r>
              <a:rPr lang="en-US" sz="1800" dirty="0" smtClean="0"/>
              <a:t>items</a:t>
            </a:r>
            <a:endParaRPr lang="en-US" sz="1800" dirty="0"/>
          </a:p>
          <a:p>
            <a:pPr lvl="4"/>
            <a:r>
              <a:rPr lang="en-US" sz="1600" dirty="0"/>
              <a:t>A department store may use a two-character category code to identify the department</a:t>
            </a:r>
          </a:p>
          <a:p>
            <a:pPr lvl="3"/>
            <a:r>
              <a:rPr lang="en-US" sz="1800" dirty="0"/>
              <a:t>Abbreviation codes are alphabetic </a:t>
            </a:r>
            <a:r>
              <a:rPr lang="en-US" sz="1800" dirty="0" smtClean="0"/>
              <a:t>abbreviations</a:t>
            </a:r>
            <a:endParaRPr lang="en-US" sz="2100" dirty="0"/>
          </a:p>
          <a:p>
            <a:pPr lvl="4"/>
            <a:r>
              <a:rPr lang="en-US" sz="1600" dirty="0"/>
              <a:t>State codes include NY for New York, ME for Maine, and MN for </a:t>
            </a:r>
            <a:r>
              <a:rPr lang="en-US" sz="1600" dirty="0" smtClean="0"/>
              <a:t>Minnesota</a:t>
            </a:r>
            <a:endParaRPr lang="en-US" sz="1600" dirty="0"/>
          </a:p>
          <a:p>
            <a:pPr lvl="3"/>
            <a:r>
              <a:rPr lang="en-US" sz="1800" dirty="0"/>
              <a:t>Some abbreviation codes are called mnemonic codes because they use a specific combination of letters that are easy to remember</a:t>
            </a:r>
          </a:p>
        </p:txBody>
      </p:sp>
    </p:spTree>
    <p:extLst>
      <p:ext uri="{BB962C8B-B14F-4D97-AF65-F5344CB8AC3E}">
        <p14:creationId xmlns:p14="http://schemas.microsoft.com/office/powerpoint/2010/main" xmlns="" val="22637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 smtClean="0"/>
              <a:t>(Cont.)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76201" y="1524000"/>
            <a:ext cx="5943599" cy="4953000"/>
          </a:xfrm>
        </p:spPr>
        <p:txBody>
          <a:bodyPr rtlCol="0">
            <a:normAutofit fontScale="70000" lnSpcReduction="20000"/>
          </a:bodyPr>
          <a:lstStyle/>
          <a:p>
            <a:r>
              <a:rPr lang="en-US" sz="3400" dirty="0" smtClean="0"/>
              <a:t>Mario and Danica: A Data Design Example</a:t>
            </a:r>
            <a:endParaRPr lang="en-US" sz="3400" dirty="0"/>
          </a:p>
          <a:p>
            <a:pPr lvl="1"/>
            <a:r>
              <a:rPr lang="en-US" sz="2900" dirty="0"/>
              <a:t>Mario’s Auto Shop</a:t>
            </a:r>
          </a:p>
          <a:p>
            <a:pPr lvl="2"/>
            <a:r>
              <a:rPr lang="en-US" sz="2300" dirty="0" smtClean="0"/>
              <a:t>Mario relies on </a:t>
            </a:r>
            <a:r>
              <a:rPr lang="en-US" sz="2300" dirty="0"/>
              <a:t>two file oriented systems, that </a:t>
            </a:r>
            <a:br>
              <a:rPr lang="en-US" sz="2300" dirty="0"/>
            </a:br>
            <a:r>
              <a:rPr lang="en-US" sz="2300" dirty="0"/>
              <a:t>store data in separate files that are not connected</a:t>
            </a:r>
          </a:p>
          <a:p>
            <a:pPr lvl="2"/>
            <a:r>
              <a:rPr lang="en-US" sz="2300" dirty="0" smtClean="0"/>
              <a:t>The </a:t>
            </a:r>
            <a:r>
              <a:rPr lang="en-US" sz="2300" dirty="0"/>
              <a:t>MECHANIC SYSTEM uses the MECHANIC file </a:t>
            </a:r>
            <a:r>
              <a:rPr lang="en-US" sz="2300" dirty="0" smtClean="0"/>
              <a:t>to store </a:t>
            </a:r>
            <a:r>
              <a:rPr lang="en-US" sz="2300" dirty="0"/>
              <a:t>data about shop employees</a:t>
            </a:r>
          </a:p>
          <a:p>
            <a:pPr lvl="2"/>
            <a:r>
              <a:rPr lang="en-US" sz="2300" dirty="0" smtClean="0"/>
              <a:t>The </a:t>
            </a:r>
            <a:r>
              <a:rPr lang="en-US" sz="2300" dirty="0"/>
              <a:t>JOB SYSTEM uses the JOB file to store </a:t>
            </a:r>
            <a:r>
              <a:rPr lang="en-US" sz="2300" dirty="0" smtClean="0"/>
              <a:t>data </a:t>
            </a:r>
            <a:br>
              <a:rPr lang="en-US" sz="2300" dirty="0" smtClean="0"/>
            </a:br>
            <a:r>
              <a:rPr lang="en-US" sz="2300" dirty="0" smtClean="0"/>
              <a:t>about </a:t>
            </a:r>
            <a:r>
              <a:rPr lang="en-US" sz="2300" dirty="0"/>
              <a:t>work performed at the </a:t>
            </a:r>
            <a:r>
              <a:rPr lang="en-US" sz="2300" dirty="0" smtClean="0"/>
              <a:t>shop</a:t>
            </a:r>
          </a:p>
          <a:p>
            <a:pPr lvl="1"/>
            <a:r>
              <a:rPr lang="en-US" sz="2900" dirty="0" smtClean="0"/>
              <a:t>Danica’s Auto Shop</a:t>
            </a:r>
            <a:endParaRPr lang="en-US" sz="2900" dirty="0"/>
          </a:p>
          <a:p>
            <a:pPr lvl="2"/>
            <a:r>
              <a:rPr lang="en-US" sz="2300" dirty="0" smtClean="0"/>
              <a:t>Uses </a:t>
            </a:r>
            <a:r>
              <a:rPr lang="en-US" sz="2300" dirty="0"/>
              <a:t>a database management system (DBMS) </a:t>
            </a:r>
            <a:r>
              <a:rPr lang="en-US" sz="2300" dirty="0" smtClean="0"/>
              <a:t>with two </a:t>
            </a:r>
            <a:r>
              <a:rPr lang="en-US" sz="2300" dirty="0"/>
              <a:t>separate tables that are joined, so they act like one large </a:t>
            </a:r>
            <a:r>
              <a:rPr lang="en-US" sz="2300" dirty="0" smtClean="0"/>
              <a:t>table</a:t>
            </a:r>
          </a:p>
          <a:p>
            <a:pPr lvl="2"/>
            <a:r>
              <a:rPr lang="en-US" sz="2300" dirty="0" smtClean="0"/>
              <a:t>In </a:t>
            </a:r>
            <a:r>
              <a:rPr lang="en-US" sz="2300" dirty="0"/>
              <a:t>Danica’s SHOP OPERATIONS SYSTEM, the tables are linked by the Mechanic No field, which is called a common field because it connects the tables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3048000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91200" y="3566503"/>
            <a:ext cx="3048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 </a:t>
            </a:r>
            <a:r>
              <a:rPr lang="en-US" sz="1400" dirty="0"/>
              <a:t>In the example shown here, data about </a:t>
            </a:r>
            <a:r>
              <a:rPr lang="en-US" sz="1400" dirty="0" smtClean="0"/>
              <a:t>the mechanic</a:t>
            </a:r>
            <a:r>
              <a:rPr lang="en-US" sz="1400" dirty="0"/>
              <a:t>, the customer, and the brake job might be stored in </a:t>
            </a:r>
            <a:r>
              <a:rPr lang="en-US" sz="1400" dirty="0" smtClean="0"/>
              <a:t>a file-oriented </a:t>
            </a:r>
            <a:r>
              <a:rPr lang="en-US" sz="1400" dirty="0"/>
              <a:t>system or in a database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36347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6832" y="1219199"/>
            <a:ext cx="6024568" cy="477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67200" y="5999118"/>
            <a:ext cx="4028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9-39 </a:t>
            </a:r>
            <a:r>
              <a:rPr lang="en-US" sz="1400" dirty="0"/>
              <a:t>This image shows abbreviations for the </a:t>
            </a:r>
            <a:r>
              <a:rPr lang="en-US" sz="1400" dirty="0" smtClean="0"/>
              <a:t>world’s 30 </a:t>
            </a:r>
            <a:r>
              <a:rPr lang="en-US" sz="1400" dirty="0"/>
              <a:t>busiest airports. How many can you identify?</a:t>
            </a:r>
          </a:p>
        </p:txBody>
      </p:sp>
    </p:spTree>
    <p:extLst>
      <p:ext uri="{BB962C8B-B14F-4D97-AF65-F5344CB8AC3E}">
        <p14:creationId xmlns:p14="http://schemas.microsoft.com/office/powerpoint/2010/main" xmlns="" val="11824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382000" cy="47672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Types of Codes </a:t>
            </a:r>
            <a:r>
              <a:rPr lang="en-US" sz="1200" dirty="0" smtClean="0"/>
              <a:t>(Cont.)</a:t>
            </a:r>
          </a:p>
          <a:p>
            <a:pPr lvl="1"/>
            <a:r>
              <a:rPr lang="en-US" sz="2400" dirty="0"/>
              <a:t>Significant digit codes </a:t>
            </a:r>
            <a:endParaRPr lang="en-US" sz="2400" dirty="0" smtClean="0"/>
          </a:p>
          <a:p>
            <a:pPr lvl="2"/>
            <a:r>
              <a:rPr lang="en-US" sz="1900" dirty="0"/>
              <a:t>D</a:t>
            </a:r>
            <a:r>
              <a:rPr lang="en-US" sz="1900" dirty="0" smtClean="0"/>
              <a:t>istinguish </a:t>
            </a:r>
            <a:r>
              <a:rPr lang="en-US" sz="1900" dirty="0"/>
              <a:t>items by using a series of subgroups of </a:t>
            </a:r>
            <a:r>
              <a:rPr lang="en-US" sz="1900" dirty="0" smtClean="0"/>
              <a:t>digits</a:t>
            </a:r>
            <a:endParaRPr lang="en-US" sz="1900" dirty="0"/>
          </a:p>
          <a:p>
            <a:pPr lvl="3"/>
            <a:r>
              <a:rPr lang="en-US" dirty="0"/>
              <a:t>Postal </a:t>
            </a:r>
            <a:r>
              <a:rPr lang="en-US" dirty="0" smtClean="0"/>
              <a:t>codes </a:t>
            </a:r>
            <a:r>
              <a:rPr lang="en-US" dirty="0"/>
              <a:t>are significant digit </a:t>
            </a:r>
            <a:r>
              <a:rPr lang="en-US" dirty="0" smtClean="0"/>
              <a:t>codes</a:t>
            </a:r>
          </a:p>
          <a:p>
            <a:pPr lvl="1"/>
            <a:r>
              <a:rPr lang="en-US" sz="2400" dirty="0"/>
              <a:t>Derivation codes </a:t>
            </a:r>
          </a:p>
          <a:p>
            <a:pPr lvl="2"/>
            <a:r>
              <a:rPr lang="en-US" dirty="0"/>
              <a:t>Combine data from different item attributes, or characteristics </a:t>
            </a:r>
          </a:p>
          <a:p>
            <a:pPr lvl="1"/>
            <a:r>
              <a:rPr lang="en-US" sz="2400" dirty="0"/>
              <a:t>Cipher codes 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keyword to encode a </a:t>
            </a:r>
            <a:r>
              <a:rPr lang="en-US" dirty="0" smtClean="0"/>
              <a:t>number</a:t>
            </a:r>
          </a:p>
          <a:p>
            <a:pPr lvl="3"/>
            <a:r>
              <a:rPr lang="en-US" dirty="0" smtClean="0"/>
              <a:t>A </a:t>
            </a:r>
            <a:r>
              <a:rPr lang="en-US" dirty="0"/>
              <a:t>retail store, for example, might use a 10-letter word, such as CAMPGROUND, to code wholesale prices, where the letter C represents 1, A represents 2, and so on. Thus, the code, GRAND, indicates that the store paid $562.90 for the item </a:t>
            </a:r>
          </a:p>
          <a:p>
            <a:pPr lvl="1"/>
            <a:r>
              <a:rPr lang="en-US" sz="2400" dirty="0"/>
              <a:t>Action codes </a:t>
            </a:r>
          </a:p>
          <a:p>
            <a:pPr lvl="2">
              <a:lnSpc>
                <a:spcPct val="110000"/>
              </a:lnSpc>
            </a:pPr>
            <a:r>
              <a:rPr lang="en-US" sz="1900" dirty="0"/>
              <a:t>Indicate what action is to be taken with an associated item</a:t>
            </a:r>
          </a:p>
          <a:p>
            <a:pPr lvl="3"/>
            <a:r>
              <a:rPr lang="en-US" sz="1500" dirty="0" smtClean="0"/>
              <a:t>X </a:t>
            </a:r>
            <a:r>
              <a:rPr lang="en-US" sz="1500" dirty="0"/>
              <a:t>(to exit the program</a:t>
            </a:r>
            <a:r>
              <a:rPr lang="en-US" sz="1500" dirty="0" smtClean="0"/>
              <a:t>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xmlns="" val="13957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0495" y="3723620"/>
            <a:ext cx="6687705" cy="244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038600" y="6258580"/>
            <a:ext cx="4379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9-41 </a:t>
            </a:r>
            <a:r>
              <a:rPr lang="en-US" sz="1400" dirty="0"/>
              <a:t>A magazine subscriber code is derived </a:t>
            </a:r>
            <a:r>
              <a:rPr lang="en-US" sz="1400" dirty="0" smtClean="0"/>
              <a:t>from various </a:t>
            </a:r>
            <a:r>
              <a:rPr lang="en-US" sz="1400" dirty="0"/>
              <a:t>parts of the name and </a:t>
            </a:r>
            <a:r>
              <a:rPr lang="en-US" sz="1400" dirty="0" smtClean="0"/>
              <a:t>address</a:t>
            </a:r>
            <a:endParaRPr lang="en-US"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385" y="1143000"/>
            <a:ext cx="7676420" cy="189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43537" y="3048000"/>
            <a:ext cx="7647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9-40 </a:t>
            </a:r>
            <a:r>
              <a:rPr lang="en-US" sz="1400" dirty="0"/>
              <a:t>Sample of a code that uses significant digits to pinpoint the location of an inventory item</a:t>
            </a:r>
          </a:p>
        </p:txBody>
      </p:sp>
    </p:spTree>
    <p:extLst>
      <p:ext uri="{BB962C8B-B14F-4D97-AF65-F5344CB8AC3E}">
        <p14:creationId xmlns:p14="http://schemas.microsoft.com/office/powerpoint/2010/main" xmlns="" val="15177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Codes</a:t>
            </a:r>
            <a:endParaRPr lang="en-US" sz="1200" dirty="0" smtClean="0"/>
          </a:p>
          <a:p>
            <a:pPr lvl="1"/>
            <a:r>
              <a:rPr lang="en-US" sz="2500" dirty="0" smtClean="0"/>
              <a:t>Keep codes concise</a:t>
            </a:r>
          </a:p>
          <a:p>
            <a:pPr lvl="1"/>
            <a:r>
              <a:rPr lang="en-US" sz="2500" dirty="0" smtClean="0"/>
              <a:t>Allow for expansion</a:t>
            </a:r>
          </a:p>
          <a:p>
            <a:pPr lvl="1"/>
            <a:r>
              <a:rPr lang="en-US" sz="2500" dirty="0" smtClean="0"/>
              <a:t>Keep codes stable</a:t>
            </a:r>
          </a:p>
          <a:p>
            <a:pPr lvl="1"/>
            <a:r>
              <a:rPr lang="en-US" sz="2500" dirty="0" smtClean="0"/>
              <a:t>Make codes unique</a:t>
            </a:r>
          </a:p>
          <a:p>
            <a:pPr lvl="1"/>
            <a:r>
              <a:rPr lang="en-US" sz="2500" dirty="0" smtClean="0"/>
              <a:t>Use sortable codes</a:t>
            </a:r>
          </a:p>
          <a:p>
            <a:pPr lvl="1"/>
            <a:r>
              <a:rPr lang="en-US" sz="2500" dirty="0" smtClean="0"/>
              <a:t>Use a simple structure</a:t>
            </a:r>
          </a:p>
          <a:p>
            <a:pPr lvl="1"/>
            <a:r>
              <a:rPr lang="en-US" sz="2500" dirty="0" smtClean="0"/>
              <a:t>Avoid confusion</a:t>
            </a:r>
          </a:p>
          <a:p>
            <a:pPr lvl="1"/>
            <a:r>
              <a:rPr lang="en-US" sz="2500" dirty="0" smtClean="0"/>
              <a:t>Make codes meaningful</a:t>
            </a:r>
          </a:p>
          <a:p>
            <a:pPr lvl="1"/>
            <a:r>
              <a:rPr lang="en-US" sz="2500" dirty="0" smtClean="0"/>
              <a:t>Use a code for a single purpose</a:t>
            </a:r>
          </a:p>
          <a:p>
            <a:pPr lvl="1"/>
            <a:r>
              <a:rPr lang="en-US" sz="2500" dirty="0" smtClean="0"/>
              <a:t>Keep codes consistent</a:t>
            </a:r>
          </a:p>
        </p:txBody>
      </p:sp>
    </p:spTree>
    <p:extLst>
      <p:ext uri="{BB962C8B-B14F-4D97-AF65-F5344CB8AC3E}">
        <p14:creationId xmlns:p14="http://schemas.microsoft.com/office/powerpoint/2010/main" xmlns="" val="2942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Storage and Access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5334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Tools and Techniques</a:t>
            </a:r>
            <a:endParaRPr lang="en-US" sz="2800" dirty="0"/>
          </a:p>
          <a:p>
            <a:pPr lvl="1"/>
            <a:r>
              <a:rPr lang="en-US" sz="2400" dirty="0"/>
              <a:t>Companies use data warehousing and data mining as strategic tools to help </a:t>
            </a:r>
            <a:r>
              <a:rPr lang="en-US" sz="2400" dirty="0" smtClean="0"/>
              <a:t>manage the </a:t>
            </a:r>
            <a:r>
              <a:rPr lang="en-US" sz="2400" dirty="0"/>
              <a:t>huge quantities of data they need for business operations and </a:t>
            </a:r>
            <a:r>
              <a:rPr lang="en-US" sz="2400" dirty="0" smtClean="0"/>
              <a:t>decisions</a:t>
            </a:r>
          </a:p>
          <a:p>
            <a:pPr lvl="1"/>
            <a:r>
              <a:rPr lang="en-US" sz="2400" dirty="0" smtClean="0"/>
              <a:t>Data </a:t>
            </a:r>
            <a:r>
              <a:rPr lang="en-US" sz="2400" dirty="0" smtClean="0"/>
              <a:t>warehousing</a:t>
            </a:r>
            <a:endParaRPr lang="en-US" sz="2400" dirty="0" smtClean="0"/>
          </a:p>
          <a:p>
            <a:pPr lvl="1"/>
            <a:r>
              <a:rPr lang="en-US" sz="2400" dirty="0" smtClean="0"/>
              <a:t>Data </a:t>
            </a:r>
            <a:r>
              <a:rPr lang="en-US" sz="2400" dirty="0" smtClean="0"/>
              <a:t>mining</a:t>
            </a:r>
            <a:endParaRPr lang="en-US" sz="24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123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3465" y="1524000"/>
            <a:ext cx="624053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</a:t>
            </a:r>
            <a:r>
              <a:rPr lang="en-US" dirty="0" smtClean="0"/>
              <a:t>Access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Warehousing</a:t>
            </a:r>
            <a:endParaRPr lang="en-US" sz="1000" dirty="0" smtClean="0"/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n </a:t>
            </a:r>
            <a:r>
              <a:rPr lang="en-US" sz="2400" dirty="0"/>
              <a:t>integrated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collection of </a:t>
            </a:r>
            <a:r>
              <a:rPr lang="en-US" sz="2400" dirty="0"/>
              <a:t>data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that </a:t>
            </a:r>
            <a:r>
              <a:rPr lang="en-US" sz="2400" dirty="0"/>
              <a:t>can include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seemingly </a:t>
            </a:r>
            <a:r>
              <a:rPr lang="en-US" sz="2400" dirty="0"/>
              <a:t>unrelated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information</a:t>
            </a:r>
            <a:r>
              <a:rPr lang="en-US" sz="2400" dirty="0"/>
              <a:t>, no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matter </a:t>
            </a:r>
            <a:r>
              <a:rPr lang="en-US" sz="2400" dirty="0"/>
              <a:t>where </a:t>
            </a:r>
            <a:r>
              <a:rPr lang="en-US" sz="2400" dirty="0" smtClean="0"/>
              <a:t>it </a:t>
            </a:r>
            <a:br>
              <a:rPr lang="en-US" sz="2400" dirty="0" smtClean="0"/>
            </a:br>
            <a:r>
              <a:rPr lang="en-US" sz="2400" dirty="0" smtClean="0"/>
              <a:t>is </a:t>
            </a:r>
            <a:r>
              <a:rPr lang="en-US" sz="2400" dirty="0"/>
              <a:t>stored in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br>
              <a:rPr lang="en-US" sz="2400" dirty="0" smtClean="0"/>
            </a:br>
            <a:r>
              <a:rPr lang="en-US" sz="2400" dirty="0" smtClean="0"/>
              <a:t>company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27661" y="5791200"/>
            <a:ext cx="5840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9-42 </a:t>
            </a:r>
            <a:r>
              <a:rPr lang="en-US" sz="1400" dirty="0"/>
              <a:t>A data warehouse stores data from several systems. By </a:t>
            </a:r>
            <a:r>
              <a:rPr lang="en-US" sz="1400" dirty="0" smtClean="0"/>
              <a:t>selecting data </a:t>
            </a:r>
            <a:r>
              <a:rPr lang="en-US" sz="1400" dirty="0"/>
              <a:t>dimensions, a user can retrieve specific information without having to know </a:t>
            </a:r>
            <a:r>
              <a:rPr lang="en-US" sz="1400" dirty="0" smtClean="0"/>
              <a:t>how or </a:t>
            </a:r>
            <a:r>
              <a:rPr lang="en-US" sz="1400" dirty="0"/>
              <a:t>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xmlns="" val="29088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</a:t>
            </a:r>
            <a:r>
              <a:rPr lang="en-US" dirty="0" smtClean="0"/>
              <a:t>Access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Mining</a:t>
            </a:r>
            <a:endParaRPr lang="en-US" sz="1000" dirty="0" smtClean="0"/>
          </a:p>
          <a:p>
            <a:pPr lvl="1"/>
            <a:r>
              <a:rPr lang="en-US" sz="2400" dirty="0"/>
              <a:t>L</a:t>
            </a:r>
            <a:r>
              <a:rPr lang="en-US" sz="2400" dirty="0" smtClean="0"/>
              <a:t>ooks </a:t>
            </a:r>
            <a:r>
              <a:rPr lang="en-US" sz="2400" dirty="0"/>
              <a:t>for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meaningful </a:t>
            </a:r>
            <a:br>
              <a:rPr lang="en-US" sz="2400" dirty="0" smtClean="0"/>
            </a:br>
            <a:r>
              <a:rPr lang="en-US" sz="2400" dirty="0" smtClean="0"/>
              <a:t>data </a:t>
            </a:r>
            <a:r>
              <a:rPr lang="en-US" sz="2400" dirty="0"/>
              <a:t>patterns </a:t>
            </a:r>
            <a:r>
              <a:rPr lang="en-US" sz="2400" dirty="0" smtClean="0"/>
              <a:t>and </a:t>
            </a:r>
            <a:br>
              <a:rPr lang="en-US" sz="2400" dirty="0" smtClean="0"/>
            </a:br>
            <a:r>
              <a:rPr lang="en-US" sz="2400" dirty="0" smtClean="0"/>
              <a:t>relationships in </a:t>
            </a:r>
            <a:br>
              <a:rPr lang="en-US" sz="2400" dirty="0" smtClean="0"/>
            </a:br>
            <a:r>
              <a:rPr lang="en-US" sz="2400" dirty="0" smtClean="0"/>
              <a:t>large amounts</a:t>
            </a:r>
            <a:br>
              <a:rPr lang="en-US" sz="2400" dirty="0" smtClean="0"/>
            </a:br>
            <a:r>
              <a:rPr lang="en-US" sz="2400" dirty="0" smtClean="0"/>
              <a:t>of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1" y="5065693"/>
            <a:ext cx="350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9-43 </a:t>
            </a:r>
            <a:r>
              <a:rPr lang="en-US" sz="1400" dirty="0"/>
              <a:t>North Carolina State University’s clickable map can take you to a collection of IT </a:t>
            </a:r>
            <a:r>
              <a:rPr lang="en-US" sz="1400" dirty="0" smtClean="0"/>
              <a:t>ethics issues</a:t>
            </a:r>
            <a:r>
              <a:rPr lang="en-US" sz="1400" dirty="0"/>
              <a:t>. Here, the map points to the data mining area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230" y="1224302"/>
            <a:ext cx="4399000" cy="54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23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Logical versus Physical Storage</a:t>
            </a:r>
            <a:endParaRPr lang="en-US" sz="1200" dirty="0" smtClean="0"/>
          </a:p>
          <a:p>
            <a:pPr lvl="1"/>
            <a:r>
              <a:rPr lang="en-US" sz="2400" dirty="0"/>
              <a:t>Logical storage refers to data that a user can view, understand, and access</a:t>
            </a:r>
            <a:r>
              <a:rPr lang="en-US" sz="2400" dirty="0" smtClean="0"/>
              <a:t>, regardless </a:t>
            </a:r>
            <a:r>
              <a:rPr lang="en-US" sz="2400" dirty="0"/>
              <a:t>of how or where that information actually is organized or </a:t>
            </a:r>
            <a:r>
              <a:rPr lang="en-US" sz="2400" dirty="0" smtClean="0"/>
              <a:t>stored</a:t>
            </a:r>
          </a:p>
          <a:p>
            <a:pPr lvl="1"/>
            <a:r>
              <a:rPr lang="en-US" sz="2400" dirty="0" smtClean="0"/>
              <a:t>Physical </a:t>
            </a:r>
            <a:r>
              <a:rPr lang="en-US" sz="2400" dirty="0"/>
              <a:t>storage is strictly hardware-related because it involves the process </a:t>
            </a:r>
            <a:r>
              <a:rPr lang="en-US" sz="2400" dirty="0" smtClean="0"/>
              <a:t>of reading </a:t>
            </a:r>
            <a:r>
              <a:rPr lang="en-US" sz="2400" dirty="0"/>
              <a:t>and writing binary data to physical media such as a hard drive, CD-ROM, </a:t>
            </a:r>
            <a:r>
              <a:rPr lang="en-US" sz="2400" dirty="0" smtClean="0"/>
              <a:t>or network-based </a:t>
            </a:r>
            <a:r>
              <a:rPr lang="en-US" sz="2400" dirty="0"/>
              <a:t>storage device</a:t>
            </a:r>
          </a:p>
        </p:txBody>
      </p:sp>
    </p:spTree>
    <p:extLst>
      <p:ext uri="{BB962C8B-B14F-4D97-AF65-F5344CB8AC3E}">
        <p14:creationId xmlns:p14="http://schemas.microsoft.com/office/powerpoint/2010/main" xmlns="" val="41934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</a:t>
            </a:r>
            <a:endParaRPr lang="en-US" sz="1200" dirty="0" smtClean="0"/>
          </a:p>
          <a:p>
            <a:pPr lvl="1"/>
            <a:r>
              <a:rPr lang="en-US" sz="2400" dirty="0" smtClean="0"/>
              <a:t>EBCDIC (</a:t>
            </a:r>
            <a:r>
              <a:rPr lang="en-US" sz="2400" dirty="0"/>
              <a:t>Extended Binary Coded Decimal Interchange </a:t>
            </a:r>
            <a:r>
              <a:rPr lang="en-US" sz="2400" dirty="0" smtClean="0"/>
              <a:t>Code - pronounced EB-see-dik)</a:t>
            </a:r>
          </a:p>
          <a:p>
            <a:pPr lvl="2"/>
            <a:r>
              <a:rPr lang="en-US" sz="2200" dirty="0" smtClean="0"/>
              <a:t>A </a:t>
            </a:r>
            <a:r>
              <a:rPr lang="en-US" sz="2200" dirty="0"/>
              <a:t>coding method used on mainframe computers and high-capacity </a:t>
            </a:r>
            <a:r>
              <a:rPr lang="en-US" sz="2200" dirty="0" smtClean="0"/>
              <a:t>servers</a:t>
            </a:r>
            <a:endParaRPr lang="en-US" sz="2200" dirty="0"/>
          </a:p>
          <a:p>
            <a:pPr lvl="1"/>
            <a:r>
              <a:rPr lang="en-US" sz="2400" dirty="0" smtClean="0"/>
              <a:t>ASCII (</a:t>
            </a:r>
            <a:r>
              <a:rPr lang="en-US" sz="2400" dirty="0"/>
              <a:t>American Standard Code for Information Interchange </a:t>
            </a:r>
            <a:r>
              <a:rPr lang="en-US" sz="2400" dirty="0" smtClean="0"/>
              <a:t>- pronounced </a:t>
            </a:r>
            <a:r>
              <a:rPr lang="en-US" sz="2400" dirty="0"/>
              <a:t>ASK-ee</a:t>
            </a:r>
            <a:r>
              <a:rPr lang="en-US" sz="2400" dirty="0" smtClean="0"/>
              <a:t>)</a:t>
            </a:r>
          </a:p>
          <a:p>
            <a:pPr lvl="2"/>
            <a:r>
              <a:rPr lang="en-US" sz="2200" dirty="0" smtClean="0"/>
              <a:t>A coding method used </a:t>
            </a:r>
            <a:r>
              <a:rPr lang="en-US" sz="2200" dirty="0"/>
              <a:t>on most personal </a:t>
            </a:r>
            <a:r>
              <a:rPr lang="en-US" sz="2200" dirty="0" smtClean="0"/>
              <a:t>computers</a:t>
            </a:r>
          </a:p>
          <a:p>
            <a:pPr lvl="1"/>
            <a:r>
              <a:rPr lang="en-US" sz="2400" dirty="0" smtClean="0"/>
              <a:t>BINARY</a:t>
            </a:r>
          </a:p>
          <a:p>
            <a:pPr lvl="2"/>
            <a:r>
              <a:rPr lang="en-US" sz="2200" dirty="0" smtClean="0"/>
              <a:t>Represents </a:t>
            </a:r>
            <a:r>
              <a:rPr lang="en-US" sz="2200" dirty="0"/>
              <a:t>numbers as actual binary values, </a:t>
            </a:r>
            <a:r>
              <a:rPr lang="en-US" sz="2200" dirty="0" smtClean="0"/>
              <a:t>rather than </a:t>
            </a:r>
            <a:r>
              <a:rPr lang="en-US" sz="2200" dirty="0"/>
              <a:t>as coded numeric digits</a:t>
            </a:r>
          </a:p>
        </p:txBody>
      </p:sp>
    </p:spTree>
    <p:extLst>
      <p:ext uri="{BB962C8B-B14F-4D97-AF65-F5344CB8AC3E}">
        <p14:creationId xmlns:p14="http://schemas.microsoft.com/office/powerpoint/2010/main" xmlns="" val="33093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 </a:t>
            </a:r>
            <a:r>
              <a:rPr lang="en-US" sz="1100" dirty="0" smtClean="0"/>
              <a:t>(Cont.)</a:t>
            </a:r>
          </a:p>
          <a:p>
            <a:pPr lvl="1"/>
            <a:r>
              <a:rPr lang="en-US" sz="2400" dirty="0" smtClean="0"/>
              <a:t>UNICODE </a:t>
            </a:r>
          </a:p>
          <a:p>
            <a:pPr lvl="2"/>
            <a:r>
              <a:rPr lang="en-US" sz="2000" dirty="0"/>
              <a:t>S</a:t>
            </a:r>
            <a:r>
              <a:rPr lang="en-US" sz="2000" dirty="0" smtClean="0"/>
              <a:t>upports virtually all languages and has become </a:t>
            </a:r>
            <a:r>
              <a:rPr lang="en-US" sz="2000" dirty="0"/>
              <a:t>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global standard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5634843" cy="262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49041" y="5827693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9-44 </a:t>
            </a:r>
            <a:r>
              <a:rPr lang="en-US" sz="1400" dirty="0"/>
              <a:t>Unicode is an international coding format that represents characters as integers, using </a:t>
            </a:r>
            <a:r>
              <a:rPr lang="en-US" sz="1400" dirty="0" smtClean="0"/>
              <a:t>16 bits </a:t>
            </a:r>
            <a:r>
              <a:rPr lang="en-US" sz="1400" dirty="0"/>
              <a:t>per character. The Unicode Consortium maintains standards and support for Unicode</a:t>
            </a:r>
          </a:p>
        </p:txBody>
      </p:sp>
    </p:spTree>
    <p:extLst>
      <p:ext uri="{BB962C8B-B14F-4D97-AF65-F5344CB8AC3E}">
        <p14:creationId xmlns:p14="http://schemas.microsoft.com/office/powerpoint/2010/main" xmlns="" val="42697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1384"/>
            <a:ext cx="4396676" cy="364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7710" y="1611384"/>
            <a:ext cx="3559175" cy="200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05401" y="3810000"/>
            <a:ext cx="3863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 </a:t>
            </a:r>
            <a:r>
              <a:rPr lang="en-US" sz="1400" dirty="0"/>
              <a:t>Danica’s SHOP OPERATIONS SYSTEM uses a database design, which avoids duplication. The </a:t>
            </a:r>
            <a:r>
              <a:rPr lang="en-US" sz="1400" dirty="0" smtClean="0"/>
              <a:t>data can </a:t>
            </a:r>
            <a:r>
              <a:rPr lang="en-US" sz="1400" dirty="0"/>
              <a:t>be viewed as if it were one large table, regardless of where the data is stored physically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274202"/>
            <a:ext cx="441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9-3 </a:t>
            </a:r>
            <a:r>
              <a:rPr lang="en-US" sz="1400" dirty="0"/>
              <a:t>Mario’s shop uses two separate systems, so certain data must be entered twice. </a:t>
            </a:r>
            <a:r>
              <a:rPr lang="en-US" sz="1400" dirty="0" smtClean="0"/>
              <a:t>This redundancy </a:t>
            </a:r>
            <a:r>
              <a:rPr lang="en-US" sz="1400" dirty="0"/>
              <a:t>is inefficient, and can produce data errors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246670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Mario’s Auto Shop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0862" y="1246670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Danica’s Auto 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26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 </a:t>
            </a:r>
            <a:r>
              <a:rPr lang="en-US" sz="1100" dirty="0" smtClean="0"/>
              <a:t>(Cont.)</a:t>
            </a:r>
          </a:p>
          <a:p>
            <a:pPr lvl="1"/>
            <a:r>
              <a:rPr lang="en-US" sz="2400" dirty="0" smtClean="0"/>
              <a:t>STORING DATES</a:t>
            </a:r>
          </a:p>
          <a:p>
            <a:pPr lvl="2"/>
            <a:r>
              <a:rPr lang="en-US" sz="2000" dirty="0" smtClean="0"/>
              <a:t>Y2K Issue</a:t>
            </a:r>
          </a:p>
          <a:p>
            <a:pPr lvl="2"/>
            <a:r>
              <a:rPr lang="en-US" sz="2000" dirty="0"/>
              <a:t>International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Organization </a:t>
            </a:r>
            <a:r>
              <a:rPr lang="en-US" sz="2000" dirty="0"/>
              <a:t>for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Standardization </a:t>
            </a:r>
            <a:r>
              <a:rPr lang="en-US" sz="2000" dirty="0"/>
              <a:t>(ISO</a:t>
            </a:r>
            <a:r>
              <a:rPr lang="en-US" sz="2000" dirty="0" smtClean="0"/>
              <a:t>) </a:t>
            </a:r>
            <a:br>
              <a:rPr lang="en-US" sz="2000" dirty="0" smtClean="0"/>
            </a:br>
            <a:r>
              <a:rPr lang="en-US" sz="2000" dirty="0" smtClean="0"/>
              <a:t>requires </a:t>
            </a:r>
            <a:r>
              <a:rPr lang="en-US" sz="2000" dirty="0"/>
              <a:t>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format </a:t>
            </a:r>
            <a:r>
              <a:rPr lang="en-US" sz="2000" dirty="0"/>
              <a:t>of </a:t>
            </a:r>
            <a:r>
              <a:rPr lang="en-US" sz="2000" dirty="0" smtClean="0"/>
              <a:t>four digits </a:t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the year, two </a:t>
            </a:r>
            <a:r>
              <a:rPr lang="en-US" sz="2000" dirty="0" smtClean="0"/>
              <a:t>for</a:t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month, and two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the day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(YYYYMMDD)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285211" y="4724401"/>
            <a:ext cx="4797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9-45 </a:t>
            </a:r>
            <a:r>
              <a:rPr lang="en-US" sz="1400" dirty="0"/>
              <a:t>Microsoft Excel uses absolute dates in calculations. In </a:t>
            </a:r>
            <a:r>
              <a:rPr lang="en-US" sz="1400" dirty="0" smtClean="0"/>
              <a:t>this example</a:t>
            </a:r>
            <a:r>
              <a:rPr lang="en-US" sz="1400" dirty="0"/>
              <a:t>, September 27, 2013, is displayed as 41544, and July 13, 2012, </a:t>
            </a:r>
            <a:r>
              <a:rPr lang="en-US" sz="1400" dirty="0" smtClean="0"/>
              <a:t>is displayed </a:t>
            </a:r>
            <a:r>
              <a:rPr lang="en-US" sz="1400" dirty="0"/>
              <a:t>as 41103. The difference between the dates is 441 </a:t>
            </a:r>
            <a:r>
              <a:rPr lang="en-US" sz="1400" dirty="0" smtClean="0"/>
              <a:t>days</a:t>
            </a:r>
            <a:endParaRPr 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211" y="1676400"/>
            <a:ext cx="4572000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829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Control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5334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sz="2800" dirty="0"/>
              <a:t>A well-designed DBMS must provide built-in control and security features, </a:t>
            </a:r>
            <a:r>
              <a:rPr lang="en-US" sz="2800" dirty="0" smtClean="0"/>
              <a:t>including subschemas</a:t>
            </a:r>
            <a:r>
              <a:rPr lang="en-US" sz="2800" dirty="0"/>
              <a:t>, passwords, encryption, audit trail files, and backup and </a:t>
            </a:r>
            <a:r>
              <a:rPr lang="en-US" sz="2800" dirty="0" smtClean="0"/>
              <a:t>recovery procedures </a:t>
            </a:r>
            <a:r>
              <a:rPr lang="en-US" sz="2800" dirty="0"/>
              <a:t>to maintain data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46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F6CA3-9192-46C9-AAD1-2E4D59A9260C}" type="slidenum">
              <a:rPr lang="en-US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685800" y="1481138"/>
            <a:ext cx="8153400" cy="4995862"/>
          </a:xfrm>
        </p:spPr>
        <p:txBody>
          <a:bodyPr rtlCol="0">
            <a:normAutofit/>
          </a:bodyPr>
          <a:lstStyle/>
          <a:p>
            <a:r>
              <a:rPr lang="en-US" dirty="0" smtClean="0"/>
              <a:t>A database </a:t>
            </a:r>
            <a:r>
              <a:rPr lang="en-US" dirty="0"/>
              <a:t>consists of linked tables that form an overall data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A database management </a:t>
            </a:r>
            <a:r>
              <a:rPr lang="en-US" dirty="0"/>
              <a:t>system (DBMS) is a collection of tools, features, and interfaces </a:t>
            </a:r>
            <a:r>
              <a:rPr lang="en-US" dirty="0" smtClean="0"/>
              <a:t>that enable </a:t>
            </a:r>
            <a:r>
              <a:rPr lang="en-US" dirty="0"/>
              <a:t>users to add, update, manage, access, and analyze data in a </a:t>
            </a:r>
            <a:r>
              <a:rPr lang="en-US" dirty="0" smtClean="0"/>
              <a:t>database</a:t>
            </a:r>
          </a:p>
          <a:p>
            <a:r>
              <a:rPr lang="en-US" dirty="0"/>
              <a:t>DBMS designs are more powerful and flexible than traditional file-oriented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n-US" dirty="0"/>
              <a:t>DBMS components include interfaces for users, database administrators, </a:t>
            </a:r>
            <a:r>
              <a:rPr lang="en-US" dirty="0" smtClean="0"/>
              <a:t>and related </a:t>
            </a:r>
            <a:r>
              <a:rPr lang="en-US" dirty="0"/>
              <a:t>systems; a data manipulation language; a schema; and a physical data </a:t>
            </a:r>
            <a:r>
              <a:rPr lang="en-US" dirty="0" smtClean="0"/>
              <a:t>repository</a:t>
            </a:r>
          </a:p>
          <a:p>
            <a:r>
              <a:rPr lang="en-US" dirty="0"/>
              <a:t>In an information system, an entity is a person, place, thing, or event for </a:t>
            </a:r>
            <a:r>
              <a:rPr lang="en-US" dirty="0" smtClean="0"/>
              <a:t>which data </a:t>
            </a:r>
            <a:r>
              <a:rPr lang="en-US" dirty="0"/>
              <a:t>is collected and </a:t>
            </a:r>
            <a:r>
              <a:rPr lang="en-US" dirty="0" smtClean="0"/>
              <a:t>maintained</a:t>
            </a:r>
          </a:p>
          <a:p>
            <a:r>
              <a:rPr lang="en-US" dirty="0"/>
              <a:t>A primary key is the field or field combination that uniquely and minimally </a:t>
            </a:r>
            <a:r>
              <a:rPr lang="en-US" dirty="0" smtClean="0"/>
              <a:t>identifies a </a:t>
            </a:r>
            <a:r>
              <a:rPr lang="en-US" dirty="0"/>
              <a:t>specific record; a candidate key is any field that could serve as a primary 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xmlns="" val="37045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dirty="0"/>
              <a:t>An entity-relationship diagram (ERD) is a graphic representation of all </a:t>
            </a:r>
            <a:r>
              <a:rPr lang="en-US" dirty="0" smtClean="0"/>
              <a:t>system entities </a:t>
            </a:r>
            <a:r>
              <a:rPr lang="en-US" dirty="0"/>
              <a:t>and the relationships among </a:t>
            </a:r>
            <a:r>
              <a:rPr lang="en-US" dirty="0" smtClean="0"/>
              <a:t>them</a:t>
            </a:r>
            <a:endParaRPr lang="en-US" dirty="0"/>
          </a:p>
          <a:p>
            <a:r>
              <a:rPr lang="en-US" dirty="0"/>
              <a:t>The relationship between two entities also is referred to as </a:t>
            </a:r>
            <a:r>
              <a:rPr lang="en-US" dirty="0" smtClean="0"/>
              <a:t>cardinality</a:t>
            </a:r>
          </a:p>
          <a:p>
            <a:r>
              <a:rPr lang="en-US" dirty="0"/>
              <a:t>Normalization is a process for avoiding problems in data </a:t>
            </a:r>
            <a:r>
              <a:rPr lang="en-US" dirty="0" smtClean="0"/>
              <a:t>design</a:t>
            </a:r>
          </a:p>
          <a:p>
            <a:r>
              <a:rPr lang="en-US" dirty="0"/>
              <a:t>Data design tasks include creating an initial ERD; assigning data elements to </a:t>
            </a:r>
            <a:r>
              <a:rPr lang="en-US" dirty="0" smtClean="0"/>
              <a:t>an entity</a:t>
            </a:r>
            <a:r>
              <a:rPr lang="en-US" dirty="0"/>
              <a:t>; normalizing all table designs; and completing the data dictionary entries </a:t>
            </a:r>
            <a:r>
              <a:rPr lang="en-US" dirty="0" smtClean="0"/>
              <a:t>for files</a:t>
            </a:r>
            <a:r>
              <a:rPr lang="en-US" dirty="0"/>
              <a:t>, records, and data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xmlns="" val="11439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code is a set of letters or numbers used to represent data in </a:t>
            </a:r>
            <a:r>
              <a:rPr lang="en-US" dirty="0" smtClean="0"/>
              <a:t>a system</a:t>
            </a:r>
          </a:p>
          <a:p>
            <a:r>
              <a:rPr lang="en-US" dirty="0"/>
              <a:t>Logical storage is information seen through a user’s eyes, regardless of how </a:t>
            </a:r>
            <a:r>
              <a:rPr lang="en-US" dirty="0" smtClean="0"/>
              <a:t>or where </a:t>
            </a:r>
            <a:r>
              <a:rPr lang="en-US" dirty="0"/>
              <a:t>that information actually is organized or </a:t>
            </a:r>
            <a:r>
              <a:rPr lang="en-US" dirty="0" smtClean="0"/>
              <a:t>stored</a:t>
            </a:r>
          </a:p>
          <a:p>
            <a:r>
              <a:rPr lang="en-US" dirty="0" smtClean="0"/>
              <a:t>Physical </a:t>
            </a:r>
            <a:r>
              <a:rPr lang="en-US" dirty="0"/>
              <a:t>storage is </a:t>
            </a:r>
            <a:r>
              <a:rPr lang="en-US" dirty="0" smtClean="0"/>
              <a:t>hardware related and </a:t>
            </a:r>
            <a:r>
              <a:rPr lang="en-US" dirty="0"/>
              <a:t>involves reading and writing binary data to physical </a:t>
            </a:r>
            <a:r>
              <a:rPr lang="en-US" dirty="0" smtClean="0"/>
              <a:t>media</a:t>
            </a:r>
          </a:p>
          <a:p>
            <a:r>
              <a:rPr lang="en-US" dirty="0"/>
              <a:t>File and database control measures include limiting access to the data, </a:t>
            </a:r>
            <a:r>
              <a:rPr lang="en-US" dirty="0" smtClean="0"/>
              <a:t>data encryption</a:t>
            </a:r>
            <a:r>
              <a:rPr lang="en-US" dirty="0"/>
              <a:t>, backup/recovery procedures, audit-trail files, and internal audit fields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xmlns="" val="9547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66775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Is File Processing Still Important?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Handles large volumes of structured data on a regular basis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C</a:t>
            </a:r>
            <a:r>
              <a:rPr lang="en-US" sz="2300" dirty="0" smtClean="0">
                <a:latin typeface="+mn-lt"/>
              </a:rPr>
              <a:t>an </a:t>
            </a:r>
            <a:r>
              <a:rPr lang="en-US" sz="2300" dirty="0">
                <a:latin typeface="+mn-lt"/>
              </a:rPr>
              <a:t>be cost-effective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Great for transaction processing</a:t>
            </a:r>
            <a:endParaRPr lang="en-US" sz="23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The Database Environment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A database </a:t>
            </a:r>
            <a:r>
              <a:rPr lang="en-US" sz="2300" dirty="0">
                <a:latin typeface="+mn-lt"/>
              </a:rPr>
              <a:t>management system (DBMS) is a collection of tools, features, and </a:t>
            </a:r>
            <a:r>
              <a:rPr lang="en-US" sz="2300" dirty="0" smtClean="0">
                <a:latin typeface="+mn-lt"/>
              </a:rPr>
              <a:t>interfaces that </a:t>
            </a:r>
            <a:r>
              <a:rPr lang="en-US" sz="2300" dirty="0">
                <a:latin typeface="+mn-lt"/>
              </a:rPr>
              <a:t>enables users to add, update, manage, access, and analyze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1362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20" y="1676401"/>
            <a:ext cx="7734480" cy="352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802923" y="4117336"/>
            <a:ext cx="2667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9-5 </a:t>
            </a:r>
            <a:r>
              <a:rPr lang="en-US" sz="1400" dirty="0"/>
              <a:t>A credit card company that posts thousands of daily transactions might consider a </a:t>
            </a:r>
            <a:r>
              <a:rPr lang="en-US" sz="1400" dirty="0" smtClean="0"/>
              <a:t>file processing option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7246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latin typeface="+mn-lt"/>
              </a:rPr>
              <a:t>DBMS Advantages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Scalability - </a:t>
            </a:r>
            <a:r>
              <a:rPr lang="en-US" sz="2300" dirty="0" smtClean="0">
                <a:latin typeface="+mn-lt"/>
              </a:rPr>
              <a:t>A </a:t>
            </a:r>
            <a:r>
              <a:rPr lang="en-US" sz="2300" dirty="0">
                <a:latin typeface="+mn-lt"/>
              </a:rPr>
              <a:t>system can be expanded, modified, or downsized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Economy </a:t>
            </a:r>
            <a:r>
              <a:rPr lang="en-US" sz="2300" dirty="0">
                <a:latin typeface="+mn-lt"/>
              </a:rPr>
              <a:t>of </a:t>
            </a:r>
            <a:r>
              <a:rPr lang="en-US" sz="2300" dirty="0" smtClean="0">
                <a:latin typeface="+mn-lt"/>
              </a:rPr>
              <a:t>scale - Database </a:t>
            </a:r>
            <a:r>
              <a:rPr lang="en-US" sz="2300" dirty="0">
                <a:latin typeface="+mn-lt"/>
              </a:rPr>
              <a:t>design allows better utilization of </a:t>
            </a:r>
            <a:r>
              <a:rPr lang="en-US" sz="2300" dirty="0" smtClean="0">
                <a:latin typeface="+mn-lt"/>
              </a:rPr>
              <a:t>hardware</a:t>
            </a:r>
            <a:endParaRPr lang="en-US" sz="23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Enterprise-wide </a:t>
            </a:r>
            <a:r>
              <a:rPr lang="en-US" sz="2300" dirty="0" smtClean="0">
                <a:latin typeface="+mn-lt"/>
              </a:rPr>
              <a:t>application - A </a:t>
            </a:r>
            <a:r>
              <a:rPr lang="en-US" sz="2300" dirty="0">
                <a:latin typeface="+mn-lt"/>
              </a:rPr>
              <a:t>database </a:t>
            </a:r>
            <a:r>
              <a:rPr lang="en-US" sz="2300" dirty="0" smtClean="0">
                <a:latin typeface="+mn-lt"/>
              </a:rPr>
              <a:t>administrator (DBA) assesses </a:t>
            </a:r>
            <a:r>
              <a:rPr lang="en-US" sz="2300" dirty="0">
                <a:latin typeface="+mn-lt"/>
              </a:rPr>
              <a:t>overall requirements </a:t>
            </a:r>
            <a:r>
              <a:rPr lang="en-US" sz="2300" dirty="0" smtClean="0">
                <a:latin typeface="+mn-lt"/>
              </a:rPr>
              <a:t>and maintains </a:t>
            </a:r>
            <a:r>
              <a:rPr lang="en-US" sz="2300" dirty="0">
                <a:latin typeface="+mn-lt"/>
              </a:rPr>
              <a:t>the database for </a:t>
            </a:r>
            <a:r>
              <a:rPr lang="en-US" sz="2300" dirty="0" smtClean="0">
                <a:latin typeface="+mn-lt"/>
              </a:rPr>
              <a:t>the </a:t>
            </a:r>
            <a:r>
              <a:rPr lang="en-US" sz="2300" dirty="0">
                <a:latin typeface="+mn-lt"/>
              </a:rPr>
              <a:t>entire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Stronger standards -  Standards </a:t>
            </a:r>
            <a:r>
              <a:rPr lang="en-US" sz="2300" dirty="0">
                <a:latin typeface="+mn-lt"/>
              </a:rPr>
              <a:t>for data names</a:t>
            </a:r>
            <a:r>
              <a:rPr lang="en-US" sz="2300" dirty="0" smtClean="0">
                <a:latin typeface="+mn-lt"/>
              </a:rPr>
              <a:t>, formats</a:t>
            </a:r>
            <a:r>
              <a:rPr lang="en-US" sz="2300" dirty="0">
                <a:latin typeface="+mn-lt"/>
              </a:rPr>
              <a:t>, and documentation are followed </a:t>
            </a:r>
            <a:r>
              <a:rPr lang="en-US" sz="2300" dirty="0" smtClean="0">
                <a:latin typeface="+mn-lt"/>
              </a:rPr>
              <a:t>uniformly throughout </a:t>
            </a:r>
            <a:r>
              <a:rPr lang="en-US" sz="2300" dirty="0">
                <a:latin typeface="+mn-lt"/>
              </a:rPr>
              <a:t>the </a:t>
            </a:r>
            <a:r>
              <a:rPr lang="en-US" sz="2300" dirty="0" smtClean="0">
                <a:latin typeface="+mn-lt"/>
              </a:rPr>
              <a:t>organization</a:t>
            </a: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16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2694</TotalTime>
  <Words>3972</Words>
  <Application>Microsoft Office PowerPoint</Application>
  <PresentationFormat>On-screen Show (4:3)</PresentationFormat>
  <Paragraphs>453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Concourse</vt:lpstr>
      <vt:lpstr>Systems Analysis and Design  10th Edition</vt:lpstr>
      <vt:lpstr>Chapter Objectives </vt:lpstr>
      <vt:lpstr>Chapter Objectives (Cont.)</vt:lpstr>
      <vt:lpstr>Data Design Concepts</vt:lpstr>
      <vt:lpstr>Data Design Concepts (Cont.)</vt:lpstr>
      <vt:lpstr>Data Design Concepts (Cont.)</vt:lpstr>
      <vt:lpstr>Data Design Concepts (Cont.)</vt:lpstr>
      <vt:lpstr>Data Design Concepts (Cont.)</vt:lpstr>
      <vt:lpstr>Data Design Concepts (Cont.)</vt:lpstr>
      <vt:lpstr>Data Design Concepts (Cont.)</vt:lpstr>
      <vt:lpstr>DBMS Components</vt:lpstr>
      <vt:lpstr>DBMS Components (Cont.)</vt:lpstr>
      <vt:lpstr>Web-Based Data Design</vt:lpstr>
      <vt:lpstr>Web-Based Data Design (Cont.)</vt:lpstr>
      <vt:lpstr>Web-Based Data Design (Cont.)</vt:lpstr>
      <vt:lpstr>Data Design Terms</vt:lpstr>
      <vt:lpstr>Data Design Terms (Cont.)</vt:lpstr>
      <vt:lpstr>Data Design Terms (Cont.)</vt:lpstr>
      <vt:lpstr>Entity-Relationship Diagrams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Data Normalization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Two Real-World Examples</vt:lpstr>
      <vt:lpstr>Two Real-World Examples (Cont.)</vt:lpstr>
      <vt:lpstr>Two Real-World Examples (Cont.)</vt:lpstr>
      <vt:lpstr>Two Real-World Examples (Cont.)</vt:lpstr>
      <vt:lpstr>Two Real-World Examples (Cont.)</vt:lpstr>
      <vt:lpstr>Two Real-World Examples (Cont.)</vt:lpstr>
      <vt:lpstr>Two Real-World Examples (Cont.)</vt:lpstr>
      <vt:lpstr>Working with a Relational Database</vt:lpstr>
      <vt:lpstr>Working with a Relational Database (Cont.)</vt:lpstr>
      <vt:lpstr>Working with a Relational Database (Cont.)</vt:lpstr>
      <vt:lpstr>Working with a Relational Database (Cont.)</vt:lpstr>
      <vt:lpstr>Should You Use Codes?</vt:lpstr>
      <vt:lpstr>Should You Use Codes? (Cont.)</vt:lpstr>
      <vt:lpstr>Should You Use Codes? (Cont.)</vt:lpstr>
      <vt:lpstr>Should You Use Codes? (Cont.)</vt:lpstr>
      <vt:lpstr>Should You Use Codes? (Cont.)</vt:lpstr>
      <vt:lpstr>Should You Use Codes? (Cont.)</vt:lpstr>
      <vt:lpstr>Should You Use Codes? (Cont.)</vt:lpstr>
      <vt:lpstr>Data Storage and Access</vt:lpstr>
      <vt:lpstr>Data Storage and Access (Cont.)</vt:lpstr>
      <vt:lpstr>Data Storage and Access (Cont.)</vt:lpstr>
      <vt:lpstr>Data Storage and Access (Cont.)</vt:lpstr>
      <vt:lpstr>Data Storage and Access (Cont.)</vt:lpstr>
      <vt:lpstr>Data Storage and Access (Cont.)</vt:lpstr>
      <vt:lpstr>Data Storage and Access (Cont.)</vt:lpstr>
      <vt:lpstr>Data Control</vt:lpstr>
      <vt:lpstr>Chapter Summary</vt:lpstr>
      <vt:lpstr>Chapter Summary (Cont.)</vt:lpstr>
      <vt:lpstr>Chapter Summary (Cont.)</vt:lpstr>
      <vt:lpstr>Chapter Summary (Cont.)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renger</dc:creator>
  <cp:lastModifiedBy>Aimee Poirier</cp:lastModifiedBy>
  <cp:revision>266</cp:revision>
  <dcterms:created xsi:type="dcterms:W3CDTF">2009-02-03T18:32:10Z</dcterms:created>
  <dcterms:modified xsi:type="dcterms:W3CDTF">2013-01-19T23:43:18Z</dcterms:modified>
</cp:coreProperties>
</file>